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1384" r:id="rId2"/>
    <p:sldId id="1793" r:id="rId3"/>
    <p:sldId id="1792" r:id="rId4"/>
    <p:sldId id="1799" r:id="rId5"/>
    <p:sldId id="1789" r:id="rId6"/>
    <p:sldId id="1772" r:id="rId7"/>
    <p:sldId id="1778" r:id="rId8"/>
    <p:sldId id="1804" r:id="rId9"/>
    <p:sldId id="1788" r:id="rId10"/>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A669"/>
    <a:srgbClr val="FF9900"/>
    <a:srgbClr val="FF9933"/>
    <a:srgbClr val="CC6600"/>
    <a:srgbClr val="993300"/>
    <a:srgbClr val="FF5050"/>
    <a:srgbClr val="FF9999"/>
    <a:srgbClr val="FCC0B6"/>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88" autoAdjust="0"/>
    <p:restoredTop sz="91402" autoAdjust="0"/>
  </p:normalViewPr>
  <p:slideViewPr>
    <p:cSldViewPr>
      <p:cViewPr>
        <p:scale>
          <a:sx n="100" d="100"/>
          <a:sy n="100" d="100"/>
        </p:scale>
        <p:origin x="-2730"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402"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u-file\Etudes%20en%20cours\141312%20-%20BRAND%20TRACKING%20-%20Mars-Avril%202014\2%20-%20Etude\RAP%20-%20Rapport%20Etude\Version%20de%20travail\Codificationchampagnemari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21839415240148"/>
          <c:y val="6.2758931130496354E-2"/>
          <c:w val="0.64854317988691945"/>
          <c:h val="0.8371607895495824"/>
        </c:manualLayout>
      </c:layout>
      <c:barChart>
        <c:barDir val="bar"/>
        <c:grouping val="stacked"/>
        <c:varyColors val="0"/>
        <c:ser>
          <c:idx val="0"/>
          <c:order val="0"/>
          <c:tx>
            <c:strRef>
              <c:f>Feuil1!$Q$462</c:f>
              <c:strCache>
                <c:ptCount val="1"/>
                <c:pt idx="0">
                  <c:v>Aucune</c:v>
                </c:pt>
              </c:strCache>
            </c:strRef>
          </c:tx>
          <c:spPr>
            <a:solidFill>
              <a:srgbClr val="FFA669"/>
            </a:solidFill>
            <a:ln>
              <a:solidFill>
                <a:srgbClr val="FFFFFF">
                  <a:lumMod val="50000"/>
                </a:srgbClr>
              </a:solidFill>
            </a:ln>
          </c:spPr>
          <c:invertIfNegative val="0"/>
          <c:dLbls>
            <c:txPr>
              <a:bodyPr/>
              <a:lstStyle/>
              <a:p>
                <a:pPr>
                  <a:defRPr sz="1100">
                    <a:latin typeface="Arial (Corps)"/>
                  </a:defRPr>
                </a:pPr>
                <a:endParaRPr lang="fr-FR"/>
              </a:p>
            </c:txPr>
            <c:dLblPos val="ctr"/>
            <c:showLegendKey val="0"/>
            <c:showVal val="1"/>
            <c:showCatName val="0"/>
            <c:showSerName val="0"/>
            <c:showPercent val="0"/>
            <c:showBubbleSize val="0"/>
            <c:showLeaderLines val="0"/>
          </c:dLbls>
          <c:cat>
            <c:strRef>
              <c:f>Feuil1!$R$461:$U$461</c:f>
              <c:strCache>
                <c:ptCount val="4"/>
                <c:pt idx="0">
                  <c:v>NON ACHETEURS   </c:v>
                </c:pt>
                <c:pt idx="1">
                  <c:v>PETITS ACHETEURS   </c:v>
                </c:pt>
                <c:pt idx="2">
                  <c:v>MOYENS ACHETEURS   </c:v>
                </c:pt>
                <c:pt idx="3">
                  <c:v>GROS ACHETEURS   </c:v>
                </c:pt>
              </c:strCache>
            </c:strRef>
          </c:cat>
          <c:val>
            <c:numRef>
              <c:f>Feuil1!$R$462:$U$462</c:f>
              <c:numCache>
                <c:formatCode>0%</c:formatCode>
                <c:ptCount val="4"/>
                <c:pt idx="0">
                  <c:v>0.65</c:v>
                </c:pt>
                <c:pt idx="1">
                  <c:v>0.06</c:v>
                </c:pt>
                <c:pt idx="2">
                  <c:v>0.02</c:v>
                </c:pt>
                <c:pt idx="3">
                  <c:v>0.01</c:v>
                </c:pt>
              </c:numCache>
            </c:numRef>
          </c:val>
        </c:ser>
        <c:ser>
          <c:idx val="1"/>
          <c:order val="1"/>
          <c:tx>
            <c:strRef>
              <c:f>Feuil1!$Q$463</c:f>
              <c:strCache>
                <c:ptCount val="1"/>
                <c:pt idx="0">
                  <c:v>1 à 2</c:v>
                </c:pt>
              </c:strCache>
            </c:strRef>
          </c:tx>
          <c:spPr>
            <a:solidFill>
              <a:srgbClr val="FFFFFF">
                <a:lumMod val="50000"/>
              </a:srgbClr>
            </a:solidFill>
            <a:ln>
              <a:solidFill>
                <a:srgbClr val="FFFFFF">
                  <a:lumMod val="50000"/>
                </a:srgbClr>
              </a:solidFill>
            </a:ln>
          </c:spPr>
          <c:invertIfNegative val="0"/>
          <c:dLbls>
            <c:dLbl>
              <c:idx val="3"/>
              <c:layout>
                <c:manualLayout>
                  <c:x val="1.9066950519011402E-2"/>
                  <c:y val="0"/>
                </c:manualLayout>
              </c:layout>
              <c:dLblPos val="ctr"/>
              <c:showLegendKey val="0"/>
              <c:showVal val="1"/>
              <c:showCatName val="0"/>
              <c:showSerName val="0"/>
              <c:showPercent val="0"/>
              <c:showBubbleSize val="0"/>
            </c:dLbl>
            <c:txPr>
              <a:bodyPr/>
              <a:lstStyle/>
              <a:p>
                <a:pPr>
                  <a:defRPr sz="1100">
                    <a:latin typeface="Arial (Corps)"/>
                  </a:defRPr>
                </a:pPr>
                <a:endParaRPr lang="fr-FR"/>
              </a:p>
            </c:txPr>
            <c:dLblPos val="ctr"/>
            <c:showLegendKey val="0"/>
            <c:showVal val="1"/>
            <c:showCatName val="0"/>
            <c:showSerName val="0"/>
            <c:showPercent val="0"/>
            <c:showBubbleSize val="0"/>
            <c:showLeaderLines val="0"/>
          </c:dLbls>
          <c:cat>
            <c:strRef>
              <c:f>Feuil1!$R$461:$U$461</c:f>
              <c:strCache>
                <c:ptCount val="4"/>
                <c:pt idx="0">
                  <c:v>NON ACHETEURS   </c:v>
                </c:pt>
                <c:pt idx="1">
                  <c:v>PETITS ACHETEURS   </c:v>
                </c:pt>
                <c:pt idx="2">
                  <c:v>MOYENS ACHETEURS   </c:v>
                </c:pt>
                <c:pt idx="3">
                  <c:v>GROS ACHETEURS   </c:v>
                </c:pt>
              </c:strCache>
            </c:strRef>
          </c:cat>
          <c:val>
            <c:numRef>
              <c:f>Feuil1!$R$463:$U$463</c:f>
              <c:numCache>
                <c:formatCode>0%</c:formatCode>
                <c:ptCount val="4"/>
                <c:pt idx="0">
                  <c:v>0.25</c:v>
                </c:pt>
                <c:pt idx="1">
                  <c:v>0.69</c:v>
                </c:pt>
                <c:pt idx="2">
                  <c:v>0.18</c:v>
                </c:pt>
                <c:pt idx="3">
                  <c:v>0.02</c:v>
                </c:pt>
              </c:numCache>
            </c:numRef>
          </c:val>
        </c:ser>
        <c:ser>
          <c:idx val="2"/>
          <c:order val="2"/>
          <c:tx>
            <c:strRef>
              <c:f>Feuil1!$Q$464</c:f>
              <c:strCache>
                <c:ptCount val="1"/>
                <c:pt idx="0">
                  <c:v>3 à 6</c:v>
                </c:pt>
              </c:strCache>
            </c:strRef>
          </c:tx>
          <c:spPr>
            <a:solidFill>
              <a:srgbClr val="FFFFFF">
                <a:lumMod val="75000"/>
              </a:srgbClr>
            </a:solidFill>
            <a:ln>
              <a:solidFill>
                <a:srgbClr val="FFFFFF">
                  <a:lumMod val="50000"/>
                </a:srgbClr>
              </a:solidFill>
            </a:ln>
          </c:spPr>
          <c:invertIfNegative val="0"/>
          <c:dLbls>
            <c:txPr>
              <a:bodyPr/>
              <a:lstStyle/>
              <a:p>
                <a:pPr>
                  <a:defRPr sz="1100">
                    <a:latin typeface="Arial (Corps)"/>
                  </a:defRPr>
                </a:pPr>
                <a:endParaRPr lang="fr-FR"/>
              </a:p>
            </c:txPr>
            <c:dLblPos val="ctr"/>
            <c:showLegendKey val="0"/>
            <c:showVal val="1"/>
            <c:showCatName val="0"/>
            <c:showSerName val="0"/>
            <c:showPercent val="0"/>
            <c:showBubbleSize val="0"/>
            <c:showLeaderLines val="0"/>
          </c:dLbls>
          <c:cat>
            <c:strRef>
              <c:f>Feuil1!$R$461:$U$461</c:f>
              <c:strCache>
                <c:ptCount val="4"/>
                <c:pt idx="0">
                  <c:v>NON ACHETEURS   </c:v>
                </c:pt>
                <c:pt idx="1">
                  <c:v>PETITS ACHETEURS   </c:v>
                </c:pt>
                <c:pt idx="2">
                  <c:v>MOYENS ACHETEURS   </c:v>
                </c:pt>
                <c:pt idx="3">
                  <c:v>GROS ACHETEURS   </c:v>
                </c:pt>
              </c:strCache>
            </c:strRef>
          </c:cat>
          <c:val>
            <c:numRef>
              <c:f>Feuil1!$R$464:$U$464</c:f>
              <c:numCache>
                <c:formatCode>0%</c:formatCode>
                <c:ptCount val="4"/>
                <c:pt idx="0">
                  <c:v>0.1</c:v>
                </c:pt>
                <c:pt idx="1">
                  <c:v>0.23</c:v>
                </c:pt>
                <c:pt idx="2">
                  <c:v>0.67</c:v>
                </c:pt>
                <c:pt idx="3">
                  <c:v>0.23</c:v>
                </c:pt>
              </c:numCache>
            </c:numRef>
          </c:val>
        </c:ser>
        <c:ser>
          <c:idx val="3"/>
          <c:order val="3"/>
          <c:tx>
            <c:strRef>
              <c:f>Feuil1!$Q$465</c:f>
              <c:strCache>
                <c:ptCount val="1"/>
                <c:pt idx="0">
                  <c:v>6 et plus</c:v>
                </c:pt>
              </c:strCache>
            </c:strRef>
          </c:tx>
          <c:spPr>
            <a:solidFill>
              <a:srgbClr val="FFFFFF">
                <a:lumMod val="95000"/>
              </a:srgbClr>
            </a:solidFill>
            <a:ln>
              <a:solidFill>
                <a:srgbClr val="FFFFFF">
                  <a:lumMod val="50000"/>
                </a:srgbClr>
              </a:solidFill>
            </a:ln>
          </c:spPr>
          <c:invertIfNegative val="0"/>
          <c:dLbls>
            <c:txPr>
              <a:bodyPr/>
              <a:lstStyle/>
              <a:p>
                <a:pPr>
                  <a:defRPr sz="1100">
                    <a:latin typeface="Arial (Corps)"/>
                  </a:defRPr>
                </a:pPr>
                <a:endParaRPr lang="fr-FR"/>
              </a:p>
            </c:txPr>
            <c:dLblPos val="ctr"/>
            <c:showLegendKey val="0"/>
            <c:showVal val="1"/>
            <c:showCatName val="0"/>
            <c:showSerName val="0"/>
            <c:showPercent val="0"/>
            <c:showBubbleSize val="0"/>
            <c:showLeaderLines val="0"/>
          </c:dLbls>
          <c:cat>
            <c:strRef>
              <c:f>Feuil1!$R$461:$U$461</c:f>
              <c:strCache>
                <c:ptCount val="4"/>
                <c:pt idx="0">
                  <c:v>NON ACHETEURS   </c:v>
                </c:pt>
                <c:pt idx="1">
                  <c:v>PETITS ACHETEURS   </c:v>
                </c:pt>
                <c:pt idx="2">
                  <c:v>MOYENS ACHETEURS   </c:v>
                </c:pt>
                <c:pt idx="3">
                  <c:v>GROS ACHETEURS   </c:v>
                </c:pt>
              </c:strCache>
            </c:strRef>
          </c:cat>
          <c:val>
            <c:numRef>
              <c:f>Feuil1!$R$465:$U$465</c:f>
              <c:numCache>
                <c:formatCode>0%</c:formatCode>
                <c:ptCount val="4"/>
                <c:pt idx="1">
                  <c:v>0.02</c:v>
                </c:pt>
                <c:pt idx="2">
                  <c:v>0.13</c:v>
                </c:pt>
                <c:pt idx="3">
                  <c:v>0.74</c:v>
                </c:pt>
              </c:numCache>
            </c:numRef>
          </c:val>
        </c:ser>
        <c:dLbls>
          <c:showLegendKey val="0"/>
          <c:showVal val="0"/>
          <c:showCatName val="0"/>
          <c:showSerName val="0"/>
          <c:showPercent val="0"/>
          <c:showBubbleSize val="0"/>
        </c:dLbls>
        <c:gapWidth val="20"/>
        <c:overlap val="100"/>
        <c:axId val="74996736"/>
        <c:axId val="75014912"/>
      </c:barChart>
      <c:catAx>
        <c:axId val="74996736"/>
        <c:scaling>
          <c:orientation val="minMax"/>
        </c:scaling>
        <c:delete val="0"/>
        <c:axPos val="l"/>
        <c:majorTickMark val="none"/>
        <c:minorTickMark val="none"/>
        <c:tickLblPos val="nextTo"/>
        <c:spPr>
          <a:ln>
            <a:noFill/>
          </a:ln>
        </c:spPr>
        <c:txPr>
          <a:bodyPr/>
          <a:lstStyle/>
          <a:p>
            <a:pPr>
              <a:defRPr sz="1100">
                <a:latin typeface="Arial (Corps)"/>
              </a:defRPr>
            </a:pPr>
            <a:endParaRPr lang="fr-FR"/>
          </a:p>
        </c:txPr>
        <c:crossAx val="75014912"/>
        <c:crosses val="autoZero"/>
        <c:auto val="0"/>
        <c:lblAlgn val="ctr"/>
        <c:lblOffset val="100"/>
        <c:noMultiLvlLbl val="0"/>
      </c:catAx>
      <c:valAx>
        <c:axId val="75014912"/>
        <c:scaling>
          <c:orientation val="minMax"/>
          <c:max val="1.01"/>
          <c:min val="0"/>
        </c:scaling>
        <c:delete val="1"/>
        <c:axPos val="b"/>
        <c:numFmt formatCode="0%" sourceLinked="1"/>
        <c:majorTickMark val="out"/>
        <c:minorTickMark val="none"/>
        <c:tickLblPos val="none"/>
        <c:crossAx val="74996736"/>
        <c:crosses val="autoZero"/>
        <c:crossBetween val="between"/>
      </c:valAx>
    </c:plotArea>
    <c:legend>
      <c:legendPos val="b"/>
      <c:layout>
        <c:manualLayout>
          <c:xMode val="edge"/>
          <c:yMode val="edge"/>
          <c:x val="0.34873377432537528"/>
          <c:y val="0.93415186493307667"/>
          <c:w val="0.48128465195924364"/>
          <c:h val="5.1584741628174224E-2"/>
        </c:manualLayout>
      </c:layout>
      <c:overlay val="0"/>
      <c:txPr>
        <a:bodyPr/>
        <a:lstStyle/>
        <a:p>
          <a:pPr>
            <a:defRPr sz="1100">
              <a:latin typeface="Arial (Corps)"/>
            </a:defRPr>
          </a:pPr>
          <a:endParaRPr lang="fr-FR"/>
        </a:p>
      </c:txPr>
    </c:legend>
    <c:plotVisOnly val="1"/>
    <c:dispBlanksAs val="gap"/>
    <c:showDLblsOverMax val="0"/>
  </c:chart>
  <c:spPr>
    <a:ln>
      <a:solidFill>
        <a:srgbClr val="FFFFFF">
          <a:lumMod val="50000"/>
        </a:srgbClr>
      </a:solidFill>
    </a:ln>
  </c:spPr>
  <c:txPr>
    <a:bodyPr/>
    <a:lstStyle/>
    <a:p>
      <a:pPr>
        <a:defRPr sz="1200" b="1">
          <a:latin typeface="+mn-lt"/>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91585151118959"/>
          <c:y val="0.11271788014083205"/>
          <c:w val="0.47633211329006353"/>
          <c:h val="0.83879526206490729"/>
        </c:manualLayout>
      </c:layout>
      <c:barChart>
        <c:barDir val="bar"/>
        <c:grouping val="clustered"/>
        <c:varyColors val="0"/>
        <c:ser>
          <c:idx val="0"/>
          <c:order val="0"/>
          <c:tx>
            <c:strRef>
              <c:f>Feuil1!$B$1</c:f>
              <c:strCache>
                <c:ptCount val="1"/>
                <c:pt idx="0">
                  <c:v>Net : Petit acheteurs de champagne </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Ruinart</c:v>
                </c:pt>
                <c:pt idx="1">
                  <c:v>Veuve Clicquot</c:v>
                </c:pt>
                <c:pt idx="2">
                  <c:v>Dom Perignon</c:v>
                </c:pt>
                <c:pt idx="3">
                  <c:v>Taittinger</c:v>
                </c:pt>
                <c:pt idx="4">
                  <c:v>Moët et Chandon</c:v>
                </c:pt>
                <c:pt idx="5">
                  <c:v>Mumm</c:v>
                </c:pt>
                <c:pt idx="6">
                  <c:v>Vranken</c:v>
                </c:pt>
                <c:pt idx="7">
                  <c:v>Pommery</c:v>
                </c:pt>
                <c:pt idx="8">
                  <c:v>Rothschild</c:v>
                </c:pt>
                <c:pt idx="9">
                  <c:v>Mercier</c:v>
                </c:pt>
                <c:pt idx="10">
                  <c:v>Chamoine</c:v>
                </c:pt>
                <c:pt idx="11">
                  <c:v>Laurent-Perrier</c:v>
                </c:pt>
                <c:pt idx="12">
                  <c:v>Piper-Heidsieck</c:v>
                </c:pt>
                <c:pt idx="13">
                  <c:v>Deutz</c:v>
                </c:pt>
                <c:pt idx="14">
                  <c:v>Nicolas Feuillate</c:v>
                </c:pt>
                <c:pt idx="15">
                  <c:v>Canard Duchêne</c:v>
                </c:pt>
                <c:pt idx="16">
                  <c:v>Perrier-Jouët</c:v>
                </c:pt>
                <c:pt idx="17">
                  <c:v>Jacquart</c:v>
                </c:pt>
                <c:pt idx="18">
                  <c:v>Charles Lafitte</c:v>
                </c:pt>
                <c:pt idx="19">
                  <c:v>Krug</c:v>
                </c:pt>
              </c:strCache>
            </c:strRef>
          </c:cat>
          <c:val>
            <c:numRef>
              <c:f>Feuil1!$B$2:$B$21</c:f>
              <c:numCache>
                <c:formatCode>0</c:formatCode>
                <c:ptCount val="20"/>
                <c:pt idx="0">
                  <c:v>56</c:v>
                </c:pt>
                <c:pt idx="1">
                  <c:v>49</c:v>
                </c:pt>
                <c:pt idx="2">
                  <c:v>43</c:v>
                </c:pt>
                <c:pt idx="3">
                  <c:v>43</c:v>
                </c:pt>
                <c:pt idx="4">
                  <c:v>41</c:v>
                </c:pt>
                <c:pt idx="5">
                  <c:v>40</c:v>
                </c:pt>
                <c:pt idx="6">
                  <c:v>39</c:v>
                </c:pt>
                <c:pt idx="7">
                  <c:v>37</c:v>
                </c:pt>
                <c:pt idx="8">
                  <c:v>37</c:v>
                </c:pt>
                <c:pt idx="9">
                  <c:v>35</c:v>
                </c:pt>
                <c:pt idx="10">
                  <c:v>28</c:v>
                </c:pt>
                <c:pt idx="11">
                  <c:v>28</c:v>
                </c:pt>
                <c:pt idx="12">
                  <c:v>28</c:v>
                </c:pt>
                <c:pt idx="13">
                  <c:v>23</c:v>
                </c:pt>
                <c:pt idx="14">
                  <c:v>23</c:v>
                </c:pt>
                <c:pt idx="15">
                  <c:v>22</c:v>
                </c:pt>
                <c:pt idx="16">
                  <c:v>22</c:v>
                </c:pt>
                <c:pt idx="17">
                  <c:v>21</c:v>
                </c:pt>
                <c:pt idx="18">
                  <c:v>20</c:v>
                </c:pt>
                <c:pt idx="19">
                  <c:v>20</c:v>
                </c:pt>
              </c:numCache>
            </c:numRef>
          </c:val>
        </c:ser>
        <c:dLbls>
          <c:showLegendKey val="0"/>
          <c:showVal val="0"/>
          <c:showCatName val="0"/>
          <c:showSerName val="0"/>
          <c:showPercent val="0"/>
          <c:showBubbleSize val="0"/>
        </c:dLbls>
        <c:gapWidth val="20"/>
        <c:axId val="102442112"/>
        <c:axId val="102443648"/>
      </c:barChart>
      <c:catAx>
        <c:axId val="102442112"/>
        <c:scaling>
          <c:orientation val="maxMin"/>
        </c:scaling>
        <c:delete val="0"/>
        <c:axPos val="l"/>
        <c:majorTickMark val="none"/>
        <c:minorTickMark val="none"/>
        <c:tickLblPos val="low"/>
        <c:spPr>
          <a:ln>
            <a:noFill/>
            <a:prstDash val="sysDash"/>
          </a:ln>
        </c:spPr>
        <c:txPr>
          <a:bodyPr/>
          <a:lstStyle/>
          <a:p>
            <a:pPr>
              <a:defRPr sz="1000" b="1"/>
            </a:pPr>
            <a:endParaRPr lang="fr-FR"/>
          </a:p>
        </c:txPr>
        <c:crossAx val="102443648"/>
        <c:crosses val="autoZero"/>
        <c:auto val="1"/>
        <c:lblAlgn val="ctr"/>
        <c:lblOffset val="100"/>
        <c:tickLblSkip val="1"/>
        <c:noMultiLvlLbl val="0"/>
      </c:catAx>
      <c:valAx>
        <c:axId val="102443648"/>
        <c:scaling>
          <c:orientation val="minMax"/>
          <c:max val="100"/>
        </c:scaling>
        <c:delete val="1"/>
        <c:axPos val="t"/>
        <c:numFmt formatCode="0" sourceLinked="1"/>
        <c:majorTickMark val="out"/>
        <c:minorTickMark val="none"/>
        <c:tickLblPos val="none"/>
        <c:crossAx val="102442112"/>
        <c:crosses val="autoZero"/>
        <c:crossBetween val="between"/>
      </c:valAx>
      <c:spPr>
        <a:noFill/>
        <a:ln w="25400">
          <a:noFill/>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91585151118959"/>
          <c:y val="0.11271788014083205"/>
          <c:w val="0.47633211329006325"/>
          <c:h val="0.83879526206490673"/>
        </c:manualLayout>
      </c:layout>
      <c:barChart>
        <c:barDir val="bar"/>
        <c:grouping val="clustered"/>
        <c:varyColors val="0"/>
        <c:ser>
          <c:idx val="0"/>
          <c:order val="0"/>
          <c:tx>
            <c:strRef>
              <c:f>Feuil1!$B$1</c:f>
              <c:strCache>
                <c:ptCount val="1"/>
                <c:pt idx="0">
                  <c:v>Net : Moyen acheteurs de champagne </c:v>
                </c:pt>
              </c:strCache>
            </c:strRef>
          </c:tx>
          <c:spPr>
            <a:solidFill>
              <a:srgbClr val="FFFFFF">
                <a:lumMod val="75000"/>
              </a:srgbClr>
            </a:solidFill>
            <a:ln>
              <a:solidFill>
                <a:srgbClr val="FFFFFF">
                  <a:lumMod val="50000"/>
                </a:srgbClr>
              </a:solidFill>
            </a:ln>
            <a:effectLst/>
          </c:spPr>
          <c:invertIfNegative val="0"/>
          <c:dLbls>
            <c:showLegendKey val="0"/>
            <c:showVal val="1"/>
            <c:showCatName val="0"/>
            <c:showSerName val="0"/>
            <c:showPercent val="0"/>
            <c:showBubbleSize val="0"/>
            <c:showLeaderLines val="0"/>
          </c:dLbls>
          <c:cat>
            <c:strRef>
              <c:f>Feuil1!$A$2:$A$21</c:f>
              <c:strCache>
                <c:ptCount val="20"/>
                <c:pt idx="0">
                  <c:v>Ruinart</c:v>
                </c:pt>
                <c:pt idx="1">
                  <c:v>Moët et Chandon</c:v>
                </c:pt>
                <c:pt idx="2">
                  <c:v>Taittinger</c:v>
                </c:pt>
                <c:pt idx="3">
                  <c:v>Veuve Clicquot</c:v>
                </c:pt>
                <c:pt idx="4">
                  <c:v>Dom Perignon</c:v>
                </c:pt>
                <c:pt idx="5">
                  <c:v>Mumm</c:v>
                </c:pt>
                <c:pt idx="6">
                  <c:v>Roederer</c:v>
                </c:pt>
                <c:pt idx="7">
                  <c:v>Perrier-Jouët</c:v>
                </c:pt>
                <c:pt idx="8">
                  <c:v>Piper-Heidsieck</c:v>
                </c:pt>
                <c:pt idx="9">
                  <c:v>Rothschild</c:v>
                </c:pt>
                <c:pt idx="10">
                  <c:v>Pommery</c:v>
                </c:pt>
                <c:pt idx="11">
                  <c:v>Nicolas Feuillate</c:v>
                </c:pt>
                <c:pt idx="12">
                  <c:v>Mercier</c:v>
                </c:pt>
                <c:pt idx="13">
                  <c:v>Canard Duchêne</c:v>
                </c:pt>
                <c:pt idx="14">
                  <c:v>Laurent-Perrier</c:v>
                </c:pt>
                <c:pt idx="15">
                  <c:v>Bollinger</c:v>
                </c:pt>
                <c:pt idx="16">
                  <c:v>Charles Lafitte</c:v>
                </c:pt>
                <c:pt idx="17">
                  <c:v>Chamoine</c:v>
                </c:pt>
                <c:pt idx="18">
                  <c:v>Duval Leroy</c:v>
                </c:pt>
                <c:pt idx="19">
                  <c:v>Deutz</c:v>
                </c:pt>
              </c:strCache>
            </c:strRef>
          </c:cat>
          <c:val>
            <c:numRef>
              <c:f>Feuil1!$B$2:$B$21</c:f>
              <c:numCache>
                <c:formatCode>0</c:formatCode>
                <c:ptCount val="20"/>
                <c:pt idx="0">
                  <c:v>55</c:v>
                </c:pt>
                <c:pt idx="1">
                  <c:v>54</c:v>
                </c:pt>
                <c:pt idx="2">
                  <c:v>50</c:v>
                </c:pt>
                <c:pt idx="3">
                  <c:v>50</c:v>
                </c:pt>
                <c:pt idx="4">
                  <c:v>48</c:v>
                </c:pt>
                <c:pt idx="5">
                  <c:v>47</c:v>
                </c:pt>
                <c:pt idx="6">
                  <c:v>45</c:v>
                </c:pt>
                <c:pt idx="7">
                  <c:v>44</c:v>
                </c:pt>
                <c:pt idx="8">
                  <c:v>43</c:v>
                </c:pt>
                <c:pt idx="9">
                  <c:v>41</c:v>
                </c:pt>
                <c:pt idx="10">
                  <c:v>35</c:v>
                </c:pt>
                <c:pt idx="11">
                  <c:v>31</c:v>
                </c:pt>
                <c:pt idx="12">
                  <c:v>28</c:v>
                </c:pt>
                <c:pt idx="13">
                  <c:v>27</c:v>
                </c:pt>
                <c:pt idx="14">
                  <c:v>27</c:v>
                </c:pt>
                <c:pt idx="15">
                  <c:v>24</c:v>
                </c:pt>
                <c:pt idx="16">
                  <c:v>24</c:v>
                </c:pt>
                <c:pt idx="17">
                  <c:v>22</c:v>
                </c:pt>
                <c:pt idx="18">
                  <c:v>21</c:v>
                </c:pt>
                <c:pt idx="19">
                  <c:v>20</c:v>
                </c:pt>
              </c:numCache>
            </c:numRef>
          </c:val>
        </c:ser>
        <c:dLbls>
          <c:showLegendKey val="0"/>
          <c:showVal val="0"/>
          <c:showCatName val="0"/>
          <c:showSerName val="0"/>
          <c:showPercent val="0"/>
          <c:showBubbleSize val="0"/>
        </c:dLbls>
        <c:gapWidth val="20"/>
        <c:axId val="102620160"/>
        <c:axId val="103027456"/>
      </c:barChart>
      <c:catAx>
        <c:axId val="102620160"/>
        <c:scaling>
          <c:orientation val="maxMin"/>
        </c:scaling>
        <c:delete val="0"/>
        <c:axPos val="l"/>
        <c:majorTickMark val="none"/>
        <c:minorTickMark val="none"/>
        <c:tickLblPos val="low"/>
        <c:spPr>
          <a:ln>
            <a:noFill/>
            <a:prstDash val="sysDash"/>
          </a:ln>
        </c:spPr>
        <c:crossAx val="103027456"/>
        <c:crosses val="autoZero"/>
        <c:auto val="1"/>
        <c:lblAlgn val="ctr"/>
        <c:lblOffset val="100"/>
        <c:tickLblSkip val="1"/>
        <c:noMultiLvlLbl val="0"/>
      </c:catAx>
      <c:valAx>
        <c:axId val="103027456"/>
        <c:scaling>
          <c:orientation val="minMax"/>
          <c:max val="100"/>
        </c:scaling>
        <c:delete val="1"/>
        <c:axPos val="t"/>
        <c:numFmt formatCode="0" sourceLinked="1"/>
        <c:majorTickMark val="out"/>
        <c:minorTickMark val="none"/>
        <c:tickLblPos val="none"/>
        <c:crossAx val="102620160"/>
        <c:crosses val="autoZero"/>
        <c:crossBetween val="between"/>
      </c:valAx>
      <c:spPr>
        <a:noFill/>
        <a:ln w="25400">
          <a:noFill/>
        </a:ln>
      </c:spPr>
    </c:plotArea>
    <c:plotVisOnly val="1"/>
    <c:dispBlanksAs val="gap"/>
    <c:showDLblsOverMax val="0"/>
  </c:chart>
  <c:spPr>
    <a:ln>
      <a:solidFill>
        <a:srgbClr val="FFFFFF">
          <a:lumMod val="50000"/>
        </a:srgbClr>
      </a:solidFill>
    </a:ln>
  </c:spPr>
  <c:txPr>
    <a:bodyPr/>
    <a:lstStyle/>
    <a:p>
      <a:pPr>
        <a:defRPr sz="1000" b="1"/>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91585151118959"/>
          <c:y val="0.11271788014083205"/>
          <c:w val="0.47633211329006325"/>
          <c:h val="0.83879526206490673"/>
        </c:manualLayout>
      </c:layout>
      <c:barChart>
        <c:barDir val="bar"/>
        <c:grouping val="clustered"/>
        <c:varyColors val="0"/>
        <c:ser>
          <c:idx val="0"/>
          <c:order val="0"/>
          <c:tx>
            <c:strRef>
              <c:f>Feuil1!$B$1</c:f>
              <c:strCache>
                <c:ptCount val="1"/>
                <c:pt idx="0">
                  <c:v>Net : Grand acheteurs de champagne</c:v>
                </c:pt>
              </c:strCache>
            </c:strRef>
          </c:tx>
          <c:spPr>
            <a:solidFill>
              <a:srgbClr val="FFFFFF">
                <a:lumMod val="75000"/>
              </a:srgbClr>
            </a:solidFill>
            <a:ln>
              <a:solidFill>
                <a:srgbClr val="FFFFFF">
                  <a:lumMod val="50000"/>
                </a:srgbClr>
              </a:solidFill>
            </a:ln>
            <a:effectLst/>
          </c:spPr>
          <c:invertIfNegative val="0"/>
          <c:dLbls>
            <c:showLegendKey val="0"/>
            <c:showVal val="1"/>
            <c:showCatName val="0"/>
            <c:showSerName val="0"/>
            <c:showPercent val="0"/>
            <c:showBubbleSize val="0"/>
            <c:showLeaderLines val="0"/>
          </c:dLbls>
          <c:cat>
            <c:strRef>
              <c:f>Feuil1!$A$2:$A$21</c:f>
              <c:strCache>
                <c:ptCount val="20"/>
                <c:pt idx="0">
                  <c:v>Ruinart</c:v>
                </c:pt>
                <c:pt idx="1">
                  <c:v>Veuve Clicquot</c:v>
                </c:pt>
                <c:pt idx="2">
                  <c:v>Roederer</c:v>
                </c:pt>
                <c:pt idx="3">
                  <c:v>Moët et Chandon</c:v>
                </c:pt>
                <c:pt idx="4">
                  <c:v>Dom Perignon</c:v>
                </c:pt>
                <c:pt idx="5">
                  <c:v>Taittinger</c:v>
                </c:pt>
                <c:pt idx="6">
                  <c:v>Mumm</c:v>
                </c:pt>
                <c:pt idx="7">
                  <c:v>Deutz</c:v>
                </c:pt>
                <c:pt idx="8">
                  <c:v>Krug</c:v>
                </c:pt>
                <c:pt idx="9">
                  <c:v>Rothschild</c:v>
                </c:pt>
                <c:pt idx="10">
                  <c:v>Canard Duchêne</c:v>
                </c:pt>
                <c:pt idx="11">
                  <c:v>Perrier-Jouët</c:v>
                </c:pt>
                <c:pt idx="12">
                  <c:v>Pommery</c:v>
                </c:pt>
                <c:pt idx="13">
                  <c:v>Piper-Heidsieck</c:v>
                </c:pt>
                <c:pt idx="14">
                  <c:v>Bollinger</c:v>
                </c:pt>
                <c:pt idx="15">
                  <c:v>Pol Roger</c:v>
                </c:pt>
                <c:pt idx="16">
                  <c:v>Vranken</c:v>
                </c:pt>
                <c:pt idx="17">
                  <c:v>Lanson</c:v>
                </c:pt>
                <c:pt idx="18">
                  <c:v>Laurent-Perrier</c:v>
                </c:pt>
                <c:pt idx="19">
                  <c:v>Mercier</c:v>
                </c:pt>
              </c:strCache>
            </c:strRef>
          </c:cat>
          <c:val>
            <c:numRef>
              <c:f>Feuil1!$B$2:$B$21</c:f>
              <c:numCache>
                <c:formatCode>0</c:formatCode>
                <c:ptCount val="20"/>
                <c:pt idx="0">
                  <c:v>64</c:v>
                </c:pt>
                <c:pt idx="1">
                  <c:v>55</c:v>
                </c:pt>
                <c:pt idx="2">
                  <c:v>54</c:v>
                </c:pt>
                <c:pt idx="3">
                  <c:v>43</c:v>
                </c:pt>
                <c:pt idx="4">
                  <c:v>42</c:v>
                </c:pt>
                <c:pt idx="5">
                  <c:v>42</c:v>
                </c:pt>
                <c:pt idx="6">
                  <c:v>41</c:v>
                </c:pt>
                <c:pt idx="7">
                  <c:v>36</c:v>
                </c:pt>
                <c:pt idx="8">
                  <c:v>33</c:v>
                </c:pt>
                <c:pt idx="9">
                  <c:v>31</c:v>
                </c:pt>
                <c:pt idx="10">
                  <c:v>27</c:v>
                </c:pt>
                <c:pt idx="11">
                  <c:v>27</c:v>
                </c:pt>
                <c:pt idx="12">
                  <c:v>26</c:v>
                </c:pt>
                <c:pt idx="13">
                  <c:v>25</c:v>
                </c:pt>
                <c:pt idx="14">
                  <c:v>24</c:v>
                </c:pt>
                <c:pt idx="15">
                  <c:v>15</c:v>
                </c:pt>
                <c:pt idx="16">
                  <c:v>15</c:v>
                </c:pt>
                <c:pt idx="17">
                  <c:v>13</c:v>
                </c:pt>
                <c:pt idx="18">
                  <c:v>13</c:v>
                </c:pt>
                <c:pt idx="19">
                  <c:v>13</c:v>
                </c:pt>
              </c:numCache>
            </c:numRef>
          </c:val>
        </c:ser>
        <c:dLbls>
          <c:showLegendKey val="0"/>
          <c:showVal val="0"/>
          <c:showCatName val="0"/>
          <c:showSerName val="0"/>
          <c:showPercent val="0"/>
          <c:showBubbleSize val="0"/>
        </c:dLbls>
        <c:gapWidth val="20"/>
        <c:axId val="103080320"/>
        <c:axId val="103081856"/>
      </c:barChart>
      <c:catAx>
        <c:axId val="103080320"/>
        <c:scaling>
          <c:orientation val="maxMin"/>
        </c:scaling>
        <c:delete val="0"/>
        <c:axPos val="l"/>
        <c:majorTickMark val="none"/>
        <c:minorTickMark val="none"/>
        <c:tickLblPos val="low"/>
        <c:spPr>
          <a:ln>
            <a:noFill/>
            <a:prstDash val="sysDash"/>
          </a:ln>
        </c:spPr>
        <c:crossAx val="103081856"/>
        <c:crosses val="autoZero"/>
        <c:auto val="1"/>
        <c:lblAlgn val="ctr"/>
        <c:lblOffset val="100"/>
        <c:tickLblSkip val="1"/>
        <c:noMultiLvlLbl val="0"/>
      </c:catAx>
      <c:valAx>
        <c:axId val="103081856"/>
        <c:scaling>
          <c:orientation val="minMax"/>
          <c:max val="100"/>
        </c:scaling>
        <c:delete val="1"/>
        <c:axPos val="t"/>
        <c:numFmt formatCode="0" sourceLinked="1"/>
        <c:majorTickMark val="out"/>
        <c:minorTickMark val="none"/>
        <c:tickLblPos val="none"/>
        <c:crossAx val="103080320"/>
        <c:crosses val="autoZero"/>
        <c:crossBetween val="between"/>
      </c:valAx>
      <c:spPr>
        <a:noFill/>
        <a:ln w="25400">
          <a:noFill/>
        </a:ln>
      </c:spPr>
    </c:plotArea>
    <c:plotVisOnly val="1"/>
    <c:dispBlanksAs val="gap"/>
    <c:showDLblsOverMax val="0"/>
  </c:chart>
  <c:spPr>
    <a:ln>
      <a:solidFill>
        <a:srgbClr val="FFFFFF">
          <a:lumMod val="50000"/>
        </a:srgbClr>
      </a:solidFill>
    </a:ln>
  </c:spPr>
  <c:txPr>
    <a:bodyPr/>
    <a:lstStyle/>
    <a:p>
      <a:pPr>
        <a:defRPr sz="1000" b="1"/>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58037715037377"/>
          <c:y val="0.12420072983343841"/>
          <c:w val="0.7572969030690877"/>
          <c:h val="0.72212019177356368"/>
        </c:manualLayout>
      </c:layout>
      <c:barChart>
        <c:barDir val="bar"/>
        <c:grouping val="stacked"/>
        <c:varyColors val="0"/>
        <c:ser>
          <c:idx val="0"/>
          <c:order val="0"/>
          <c:tx>
            <c:strRef>
              <c:f>Feuil1!$B$1</c:f>
              <c:strCache>
                <c:ptCount val="1"/>
                <c:pt idx="0">
                  <c:v>Marque idéale / proche de votre marque idéale (notes 6-7)</c:v>
                </c:pt>
              </c:strCache>
            </c:strRef>
          </c:tx>
          <c:spPr>
            <a:solidFill>
              <a:srgbClr val="FFA669"/>
            </a:solidFill>
            <a:ln>
              <a:solidFill>
                <a:srgbClr val="FFFFFF">
                  <a:lumMod val="50000"/>
                </a:srgbClr>
              </a:solidFill>
            </a:ln>
          </c:spPr>
          <c:invertIfNegative val="0"/>
          <c:dLbls>
            <c:txPr>
              <a:bodyPr/>
              <a:lstStyle/>
              <a:p>
                <a:pPr>
                  <a:defRPr sz="1100" b="1"/>
                </a:pPr>
                <a:endParaRPr lang="fr-FR"/>
              </a:p>
            </c:txPr>
            <c:showLegendKey val="0"/>
            <c:showVal val="1"/>
            <c:showCatName val="0"/>
            <c:showSerName val="0"/>
            <c:showPercent val="0"/>
            <c:showBubbleSize val="0"/>
            <c:showLeaderLines val="0"/>
          </c:dLbls>
          <c:cat>
            <c:strRef>
              <c:f>Feuil1!$A$2:$A$21</c:f>
              <c:strCache>
                <c:ptCount val="20"/>
                <c:pt idx="0">
                  <c:v>Ruinart</c:v>
                </c:pt>
                <c:pt idx="1">
                  <c:v>Roederer</c:v>
                </c:pt>
                <c:pt idx="2">
                  <c:v>Veuve Clicquot</c:v>
                </c:pt>
                <c:pt idx="3">
                  <c:v>Moët et Chandon</c:v>
                </c:pt>
                <c:pt idx="4">
                  <c:v>Taittinger</c:v>
                </c:pt>
                <c:pt idx="5">
                  <c:v>Mumm</c:v>
                </c:pt>
                <c:pt idx="6">
                  <c:v>Dom Perignon</c:v>
                </c:pt>
                <c:pt idx="7">
                  <c:v>Rotshchild</c:v>
                </c:pt>
                <c:pt idx="8">
                  <c:v>Piper-Heidsieck</c:v>
                </c:pt>
                <c:pt idx="9">
                  <c:v>Perrier-Jouët</c:v>
                </c:pt>
                <c:pt idx="10">
                  <c:v>Deutz</c:v>
                </c:pt>
                <c:pt idx="11">
                  <c:v>Pommery</c:v>
                </c:pt>
                <c:pt idx="12">
                  <c:v>Krug</c:v>
                </c:pt>
                <c:pt idx="13">
                  <c:v>Mercier</c:v>
                </c:pt>
                <c:pt idx="14">
                  <c:v>Canard Duchêne</c:v>
                </c:pt>
                <c:pt idx="15">
                  <c:v>Nicolas Feuillate</c:v>
                </c:pt>
                <c:pt idx="16">
                  <c:v>Laurent-Perrier</c:v>
                </c:pt>
                <c:pt idx="17">
                  <c:v>Bollinger</c:v>
                </c:pt>
                <c:pt idx="18">
                  <c:v>Vranken</c:v>
                </c:pt>
                <c:pt idx="19">
                  <c:v>Charles Lafitte</c:v>
                </c:pt>
              </c:strCache>
            </c:strRef>
          </c:cat>
          <c:val>
            <c:numRef>
              <c:f>Feuil1!$B$2:$B$21</c:f>
              <c:numCache>
                <c:formatCode>0%</c:formatCode>
                <c:ptCount val="20"/>
                <c:pt idx="0">
                  <c:v>0.57260000000000155</c:v>
                </c:pt>
                <c:pt idx="1">
                  <c:v>0.47890000000000038</c:v>
                </c:pt>
                <c:pt idx="2">
                  <c:v>0.48000000000000032</c:v>
                </c:pt>
                <c:pt idx="3">
                  <c:v>0.4364000000000009</c:v>
                </c:pt>
                <c:pt idx="4">
                  <c:v>0.42160000000000031</c:v>
                </c:pt>
                <c:pt idx="5">
                  <c:v>0.42100000000000032</c:v>
                </c:pt>
                <c:pt idx="6">
                  <c:v>0.43160000000000032</c:v>
                </c:pt>
                <c:pt idx="7">
                  <c:v>0.40850000000000031</c:v>
                </c:pt>
                <c:pt idx="8">
                  <c:v>0.33370000000000077</c:v>
                </c:pt>
                <c:pt idx="9">
                  <c:v>0.31750000000000089</c:v>
                </c:pt>
                <c:pt idx="10">
                  <c:v>0.33730000000000138</c:v>
                </c:pt>
                <c:pt idx="11">
                  <c:v>0.33680000000000138</c:v>
                </c:pt>
                <c:pt idx="12">
                  <c:v>0.32380000000000125</c:v>
                </c:pt>
                <c:pt idx="13">
                  <c:v>0.27690000000000031</c:v>
                </c:pt>
                <c:pt idx="14">
                  <c:v>0.28090000000000032</c:v>
                </c:pt>
                <c:pt idx="15">
                  <c:v>0.25310000000000005</c:v>
                </c:pt>
                <c:pt idx="16">
                  <c:v>0.24440000000000048</c:v>
                </c:pt>
                <c:pt idx="17">
                  <c:v>0.26280000000000031</c:v>
                </c:pt>
                <c:pt idx="18">
                  <c:v>0.25829999999999997</c:v>
                </c:pt>
                <c:pt idx="19">
                  <c:v>0.20710000000000001</c:v>
                </c:pt>
              </c:numCache>
            </c:numRef>
          </c:val>
        </c:ser>
        <c:ser>
          <c:idx val="1"/>
          <c:order val="1"/>
          <c:tx>
            <c:strRef>
              <c:f>Feuil1!$C$1</c:f>
              <c:strCache>
                <c:ptCount val="1"/>
                <c:pt idx="0">
                  <c:v>Ni l'un ni l'autre (notes 3-5)</c:v>
                </c:pt>
              </c:strCache>
            </c:strRef>
          </c:tx>
          <c:spPr>
            <a:solidFill>
              <a:srgbClr val="FFFFFF">
                <a:lumMod val="75000"/>
              </a:srgbClr>
            </a:solidFill>
            <a:ln>
              <a:solidFill>
                <a:srgbClr val="FFFFFF">
                  <a:lumMod val="50000"/>
                </a:srgbClr>
              </a:solidFill>
            </a:ln>
          </c:spPr>
          <c:invertIfNegative val="0"/>
          <c:dLbls>
            <c:txPr>
              <a:bodyPr/>
              <a:lstStyle/>
              <a:p>
                <a:pPr>
                  <a:defRPr sz="1100" b="1"/>
                </a:pPr>
                <a:endParaRPr lang="fr-FR"/>
              </a:p>
            </c:txPr>
            <c:dLblPos val="ctr"/>
            <c:showLegendKey val="0"/>
            <c:showVal val="1"/>
            <c:showCatName val="0"/>
            <c:showSerName val="0"/>
            <c:showPercent val="0"/>
            <c:showBubbleSize val="0"/>
            <c:showLeaderLines val="0"/>
          </c:dLbls>
          <c:cat>
            <c:strRef>
              <c:f>Feuil1!$A$2:$A$21</c:f>
              <c:strCache>
                <c:ptCount val="20"/>
                <c:pt idx="0">
                  <c:v>Ruinart</c:v>
                </c:pt>
                <c:pt idx="1">
                  <c:v>Roederer</c:v>
                </c:pt>
                <c:pt idx="2">
                  <c:v>Veuve Clicquot</c:v>
                </c:pt>
                <c:pt idx="3">
                  <c:v>Moët et Chandon</c:v>
                </c:pt>
                <c:pt idx="4">
                  <c:v>Taittinger</c:v>
                </c:pt>
                <c:pt idx="5">
                  <c:v>Mumm</c:v>
                </c:pt>
                <c:pt idx="6">
                  <c:v>Dom Perignon</c:v>
                </c:pt>
                <c:pt idx="7">
                  <c:v>Rotshchild</c:v>
                </c:pt>
                <c:pt idx="8">
                  <c:v>Piper-Heidsieck</c:v>
                </c:pt>
                <c:pt idx="9">
                  <c:v>Perrier-Jouët</c:v>
                </c:pt>
                <c:pt idx="10">
                  <c:v>Deutz</c:v>
                </c:pt>
                <c:pt idx="11">
                  <c:v>Pommery</c:v>
                </c:pt>
                <c:pt idx="12">
                  <c:v>Krug</c:v>
                </c:pt>
                <c:pt idx="13">
                  <c:v>Mercier</c:v>
                </c:pt>
                <c:pt idx="14">
                  <c:v>Canard Duchêne</c:v>
                </c:pt>
                <c:pt idx="15">
                  <c:v>Nicolas Feuillate</c:v>
                </c:pt>
                <c:pt idx="16">
                  <c:v>Laurent-Perrier</c:v>
                </c:pt>
                <c:pt idx="17">
                  <c:v>Bollinger</c:v>
                </c:pt>
                <c:pt idx="18">
                  <c:v>Vranken</c:v>
                </c:pt>
                <c:pt idx="19">
                  <c:v>Charles Lafitte</c:v>
                </c:pt>
              </c:strCache>
            </c:strRef>
          </c:cat>
          <c:val>
            <c:numRef>
              <c:f>Feuil1!$C$2:$C$21</c:f>
              <c:numCache>
                <c:formatCode>0%</c:formatCode>
                <c:ptCount val="20"/>
                <c:pt idx="0">
                  <c:v>0.3774000000000009</c:v>
                </c:pt>
                <c:pt idx="1">
                  <c:v>0.46980000000000038</c:v>
                </c:pt>
                <c:pt idx="2">
                  <c:v>0.45790000000000008</c:v>
                </c:pt>
                <c:pt idx="3">
                  <c:v>0.49680000000000102</c:v>
                </c:pt>
                <c:pt idx="4">
                  <c:v>0.52639999999999998</c:v>
                </c:pt>
                <c:pt idx="5">
                  <c:v>0.51880000000000004</c:v>
                </c:pt>
                <c:pt idx="6">
                  <c:v>0.48510000000000031</c:v>
                </c:pt>
                <c:pt idx="7">
                  <c:v>0.51570000000000005</c:v>
                </c:pt>
                <c:pt idx="8">
                  <c:v>0.60410000000000064</c:v>
                </c:pt>
                <c:pt idx="9">
                  <c:v>0.63259999999999994</c:v>
                </c:pt>
                <c:pt idx="10">
                  <c:v>0.5921999999999995</c:v>
                </c:pt>
                <c:pt idx="11">
                  <c:v>0.58049999999999957</c:v>
                </c:pt>
                <c:pt idx="12">
                  <c:v>0.59989999999999999</c:v>
                </c:pt>
                <c:pt idx="13">
                  <c:v>0.65050000000000063</c:v>
                </c:pt>
                <c:pt idx="14">
                  <c:v>0.63560000000000205</c:v>
                </c:pt>
                <c:pt idx="15">
                  <c:v>0.6788000000000024</c:v>
                </c:pt>
                <c:pt idx="16">
                  <c:v>0.69140000000000001</c:v>
                </c:pt>
                <c:pt idx="17">
                  <c:v>0.64910000000000179</c:v>
                </c:pt>
                <c:pt idx="18">
                  <c:v>0.65820000000000156</c:v>
                </c:pt>
                <c:pt idx="19">
                  <c:v>0.71970000000000178</c:v>
                </c:pt>
              </c:numCache>
            </c:numRef>
          </c:val>
        </c:ser>
        <c:ser>
          <c:idx val="2"/>
          <c:order val="2"/>
          <c:tx>
            <c:strRef>
              <c:f>Feuil1!$D$1</c:f>
              <c:strCache>
                <c:ptCount val="1"/>
                <c:pt idx="0">
                  <c:v>Pas du tout / loin de votre marque idéale (notes 1-2)</c:v>
                </c:pt>
              </c:strCache>
            </c:strRef>
          </c:tx>
          <c:spPr>
            <a:solidFill>
              <a:srgbClr val="FFFFFF"/>
            </a:solidFill>
            <a:ln>
              <a:solidFill>
                <a:srgbClr val="FFFFFF">
                  <a:lumMod val="50000"/>
                </a:srgbClr>
              </a:solidFill>
            </a:ln>
          </c:spPr>
          <c:invertIfNegative val="0"/>
          <c:dLbls>
            <c:numFmt formatCode="#;0%" sourceLinked="0"/>
            <c:txPr>
              <a:bodyPr/>
              <a:lstStyle/>
              <a:p>
                <a:pPr>
                  <a:defRPr sz="1100" b="1"/>
                </a:pPr>
                <a:endParaRPr lang="fr-FR"/>
              </a:p>
            </c:txPr>
            <c:dLblPos val="ctr"/>
            <c:showLegendKey val="0"/>
            <c:showVal val="1"/>
            <c:showCatName val="0"/>
            <c:showSerName val="0"/>
            <c:showPercent val="0"/>
            <c:showBubbleSize val="0"/>
            <c:showLeaderLines val="0"/>
          </c:dLbls>
          <c:cat>
            <c:strRef>
              <c:f>Feuil1!$A$2:$A$21</c:f>
              <c:strCache>
                <c:ptCount val="20"/>
                <c:pt idx="0">
                  <c:v>Ruinart</c:v>
                </c:pt>
                <c:pt idx="1">
                  <c:v>Roederer</c:v>
                </c:pt>
                <c:pt idx="2">
                  <c:v>Veuve Clicquot</c:v>
                </c:pt>
                <c:pt idx="3">
                  <c:v>Moët et Chandon</c:v>
                </c:pt>
                <c:pt idx="4">
                  <c:v>Taittinger</c:v>
                </c:pt>
                <c:pt idx="5">
                  <c:v>Mumm</c:v>
                </c:pt>
                <c:pt idx="6">
                  <c:v>Dom Perignon</c:v>
                </c:pt>
                <c:pt idx="7">
                  <c:v>Rotshchild</c:v>
                </c:pt>
                <c:pt idx="8">
                  <c:v>Piper-Heidsieck</c:v>
                </c:pt>
                <c:pt idx="9">
                  <c:v>Perrier-Jouët</c:v>
                </c:pt>
                <c:pt idx="10">
                  <c:v>Deutz</c:v>
                </c:pt>
                <c:pt idx="11">
                  <c:v>Pommery</c:v>
                </c:pt>
                <c:pt idx="12">
                  <c:v>Krug</c:v>
                </c:pt>
                <c:pt idx="13">
                  <c:v>Mercier</c:v>
                </c:pt>
                <c:pt idx="14">
                  <c:v>Canard Duchêne</c:v>
                </c:pt>
                <c:pt idx="15">
                  <c:v>Nicolas Feuillate</c:v>
                </c:pt>
                <c:pt idx="16">
                  <c:v>Laurent-Perrier</c:v>
                </c:pt>
                <c:pt idx="17">
                  <c:v>Bollinger</c:v>
                </c:pt>
                <c:pt idx="18">
                  <c:v>Vranken</c:v>
                </c:pt>
                <c:pt idx="19">
                  <c:v>Charles Lafitte</c:v>
                </c:pt>
              </c:strCache>
            </c:strRef>
          </c:cat>
          <c:val>
            <c:numRef>
              <c:f>Feuil1!$D$2:$D$21</c:f>
              <c:numCache>
                <c:formatCode>0%</c:formatCode>
                <c:ptCount val="20"/>
                <c:pt idx="0">
                  <c:v>-0.05</c:v>
                </c:pt>
                <c:pt idx="1">
                  <c:v>-5.1299999999999998E-2</c:v>
                </c:pt>
                <c:pt idx="2">
                  <c:v>-6.2100000000000023E-2</c:v>
                </c:pt>
                <c:pt idx="3">
                  <c:v>-6.6799999999999998E-2</c:v>
                </c:pt>
                <c:pt idx="4">
                  <c:v>-5.1999999999999998E-2</c:v>
                </c:pt>
                <c:pt idx="5">
                  <c:v>-6.0200000000000004E-2</c:v>
                </c:pt>
                <c:pt idx="6">
                  <c:v>-8.3300000000000041E-2</c:v>
                </c:pt>
                <c:pt idx="7">
                  <c:v>-7.580000000000002E-2</c:v>
                </c:pt>
                <c:pt idx="8">
                  <c:v>-6.2200000000000012E-2</c:v>
                </c:pt>
                <c:pt idx="9">
                  <c:v>-4.9900000000000014E-2</c:v>
                </c:pt>
                <c:pt idx="10">
                  <c:v>-7.0400000000000004E-2</c:v>
                </c:pt>
                <c:pt idx="11">
                  <c:v>-8.2700000000000023E-2</c:v>
                </c:pt>
                <c:pt idx="12">
                  <c:v>-7.6200000000000004E-2</c:v>
                </c:pt>
                <c:pt idx="13">
                  <c:v>-7.2600000000000012E-2</c:v>
                </c:pt>
                <c:pt idx="14">
                  <c:v>-8.3500000000000268E-2</c:v>
                </c:pt>
                <c:pt idx="15">
                  <c:v>-6.8099999999999994E-2</c:v>
                </c:pt>
                <c:pt idx="16">
                  <c:v>-6.4199999999999993E-2</c:v>
                </c:pt>
                <c:pt idx="17">
                  <c:v>-8.8100000000000067E-2</c:v>
                </c:pt>
                <c:pt idx="18">
                  <c:v>-8.3600000000000299E-2</c:v>
                </c:pt>
                <c:pt idx="19">
                  <c:v>-7.3200000000000001E-2</c:v>
                </c:pt>
              </c:numCache>
            </c:numRef>
          </c:val>
        </c:ser>
        <c:dLbls>
          <c:showLegendKey val="0"/>
          <c:showVal val="0"/>
          <c:showCatName val="0"/>
          <c:showSerName val="0"/>
          <c:showPercent val="0"/>
          <c:showBubbleSize val="0"/>
        </c:dLbls>
        <c:gapWidth val="20"/>
        <c:overlap val="100"/>
        <c:axId val="92142592"/>
        <c:axId val="92476160"/>
      </c:barChart>
      <c:catAx>
        <c:axId val="92142592"/>
        <c:scaling>
          <c:orientation val="maxMin"/>
        </c:scaling>
        <c:delete val="0"/>
        <c:axPos val="l"/>
        <c:majorGridlines>
          <c:spPr>
            <a:ln>
              <a:solidFill>
                <a:srgbClr val="FFFFFF">
                  <a:lumMod val="75000"/>
                </a:srgbClr>
              </a:solidFill>
              <a:prstDash val="sysDash"/>
            </a:ln>
          </c:spPr>
        </c:majorGridlines>
        <c:majorTickMark val="none"/>
        <c:minorTickMark val="none"/>
        <c:tickLblPos val="low"/>
        <c:spPr>
          <a:ln>
            <a:noFill/>
            <a:prstDash val="sysDash"/>
          </a:ln>
        </c:spPr>
        <c:txPr>
          <a:bodyPr/>
          <a:lstStyle/>
          <a:p>
            <a:pPr>
              <a:defRPr sz="1100" b="1"/>
            </a:pPr>
            <a:endParaRPr lang="fr-FR"/>
          </a:p>
        </c:txPr>
        <c:crossAx val="92476160"/>
        <c:crosses val="autoZero"/>
        <c:auto val="1"/>
        <c:lblAlgn val="ctr"/>
        <c:lblOffset val="100"/>
        <c:tickLblSkip val="1"/>
        <c:noMultiLvlLbl val="0"/>
      </c:catAx>
      <c:valAx>
        <c:axId val="92476160"/>
        <c:scaling>
          <c:orientation val="minMax"/>
          <c:max val="1.5"/>
          <c:min val="-0.15000000000000024"/>
        </c:scaling>
        <c:delete val="1"/>
        <c:axPos val="t"/>
        <c:numFmt formatCode="0%" sourceLinked="1"/>
        <c:majorTickMark val="out"/>
        <c:minorTickMark val="none"/>
        <c:tickLblPos val="none"/>
        <c:crossAx val="92142592"/>
        <c:crosses val="autoZero"/>
        <c:crossBetween val="between"/>
      </c:valAx>
      <c:spPr>
        <a:ln>
          <a:solidFill>
            <a:srgbClr val="FFFFFF">
              <a:lumMod val="75000"/>
            </a:srgbClr>
          </a:solidFill>
          <a:prstDash val="sysDash"/>
        </a:ln>
      </c:spPr>
    </c:plotArea>
    <c:legend>
      <c:legendPos val="b"/>
      <c:layout>
        <c:manualLayout>
          <c:xMode val="edge"/>
          <c:yMode val="edge"/>
          <c:x val="0.22899213263423232"/>
          <c:y val="0.8861752540316048"/>
          <c:w val="0.4608546444691986"/>
          <c:h val="0.10025787732986934"/>
        </c:manualLayout>
      </c:layout>
      <c:overlay val="0"/>
      <c:txPr>
        <a:bodyPr/>
        <a:lstStyle/>
        <a:p>
          <a:pPr>
            <a:defRPr sz="1100" b="1"/>
          </a:pPr>
          <a:endParaRPr lang="fr-FR"/>
        </a:p>
      </c:txPr>
    </c:legend>
    <c:plotVisOnly val="1"/>
    <c:dispBlanksAs val="gap"/>
    <c:showDLblsOverMax val="0"/>
  </c:chart>
  <c:spPr>
    <a:ln>
      <a:noFill/>
    </a:ln>
  </c:spPr>
  <c:txPr>
    <a:bodyPr/>
    <a:lstStyle/>
    <a:p>
      <a:pPr>
        <a:defRPr sz="9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6030731054933"/>
          <c:y val="0.11271788014083205"/>
          <c:w val="0.37464482578796537"/>
          <c:h val="0.83879526206490684"/>
        </c:manualLayout>
      </c:layout>
      <c:barChart>
        <c:barDir val="bar"/>
        <c:grouping val="clustered"/>
        <c:varyColors val="0"/>
        <c:ser>
          <c:idx val="0"/>
          <c:order val="0"/>
          <c:tx>
            <c:strRef>
              <c:f>Feuil1!$B$1</c:f>
              <c:strCache>
                <c:ptCount val="1"/>
                <c:pt idx="0">
                  <c:v>Net : 18-34 ans</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Ruinart</c:v>
                </c:pt>
                <c:pt idx="1">
                  <c:v>Roederer</c:v>
                </c:pt>
                <c:pt idx="2">
                  <c:v>Veuve Clicquot</c:v>
                </c:pt>
                <c:pt idx="3">
                  <c:v>Taittinger</c:v>
                </c:pt>
                <c:pt idx="4">
                  <c:v>Perrier-Jouët</c:v>
                </c:pt>
                <c:pt idx="5">
                  <c:v>Moët et Chandon</c:v>
                </c:pt>
                <c:pt idx="6">
                  <c:v>Chamoine</c:v>
                </c:pt>
                <c:pt idx="7">
                  <c:v>Mumm</c:v>
                </c:pt>
                <c:pt idx="8">
                  <c:v>Henriot</c:v>
                </c:pt>
                <c:pt idx="9">
                  <c:v>Bollinger</c:v>
                </c:pt>
                <c:pt idx="10">
                  <c:v>Vranken</c:v>
                </c:pt>
                <c:pt idx="11">
                  <c:v>Mercier</c:v>
                </c:pt>
                <c:pt idx="12">
                  <c:v>Rothschild</c:v>
                </c:pt>
                <c:pt idx="13">
                  <c:v>Deutz</c:v>
                </c:pt>
                <c:pt idx="14">
                  <c:v>Besserat de Bellefon</c:v>
                </c:pt>
                <c:pt idx="15">
                  <c:v>Piper-Heidsieck</c:v>
                </c:pt>
                <c:pt idx="16">
                  <c:v>Pommery</c:v>
                </c:pt>
                <c:pt idx="17">
                  <c:v>Lanson</c:v>
                </c:pt>
                <c:pt idx="18">
                  <c:v>POP</c:v>
                </c:pt>
                <c:pt idx="19">
                  <c:v>Nicolas Feuillate</c:v>
                </c:pt>
              </c:strCache>
            </c:strRef>
          </c:cat>
          <c:val>
            <c:numRef>
              <c:f>Feuil1!$B$2:$B$21</c:f>
              <c:numCache>
                <c:formatCode>0</c:formatCode>
                <c:ptCount val="20"/>
                <c:pt idx="0">
                  <c:v>68.52</c:v>
                </c:pt>
                <c:pt idx="1">
                  <c:v>64.72</c:v>
                </c:pt>
                <c:pt idx="2">
                  <c:v>39.5</c:v>
                </c:pt>
                <c:pt idx="3">
                  <c:v>39.370000000000005</c:v>
                </c:pt>
                <c:pt idx="4">
                  <c:v>37.370000000000005</c:v>
                </c:pt>
                <c:pt idx="5">
                  <c:v>32.58</c:v>
                </c:pt>
                <c:pt idx="6">
                  <c:v>31.630000000000031</c:v>
                </c:pt>
                <c:pt idx="7">
                  <c:v>31.380000000000003</c:v>
                </c:pt>
                <c:pt idx="8">
                  <c:v>28.909999999999989</c:v>
                </c:pt>
                <c:pt idx="9">
                  <c:v>26.289999999999935</c:v>
                </c:pt>
                <c:pt idx="10">
                  <c:v>26.039999999999996</c:v>
                </c:pt>
                <c:pt idx="11">
                  <c:v>26.009999999999987</c:v>
                </c:pt>
                <c:pt idx="12">
                  <c:v>25.010000000000005</c:v>
                </c:pt>
                <c:pt idx="13">
                  <c:v>24.999999999999989</c:v>
                </c:pt>
                <c:pt idx="14" formatCode="General">
                  <c:v>24</c:v>
                </c:pt>
                <c:pt idx="15">
                  <c:v>23.759999999999987</c:v>
                </c:pt>
                <c:pt idx="16">
                  <c:v>22.810000000000031</c:v>
                </c:pt>
                <c:pt idx="17">
                  <c:v>21.77</c:v>
                </c:pt>
                <c:pt idx="18">
                  <c:v>20.439999999999987</c:v>
                </c:pt>
                <c:pt idx="19">
                  <c:v>20.100000000000001</c:v>
                </c:pt>
              </c:numCache>
            </c:numRef>
          </c:val>
        </c:ser>
        <c:dLbls>
          <c:showLegendKey val="0"/>
          <c:showVal val="0"/>
          <c:showCatName val="0"/>
          <c:showSerName val="0"/>
          <c:showPercent val="0"/>
          <c:showBubbleSize val="0"/>
        </c:dLbls>
        <c:gapWidth val="20"/>
        <c:axId val="92755072"/>
        <c:axId val="92756608"/>
      </c:barChart>
      <c:catAx>
        <c:axId val="92755072"/>
        <c:scaling>
          <c:orientation val="maxMin"/>
        </c:scaling>
        <c:delete val="0"/>
        <c:axPos val="l"/>
        <c:majorTickMark val="none"/>
        <c:minorTickMark val="none"/>
        <c:tickLblPos val="low"/>
        <c:spPr>
          <a:ln>
            <a:noFill/>
            <a:prstDash val="sysDash"/>
          </a:ln>
        </c:spPr>
        <c:txPr>
          <a:bodyPr/>
          <a:lstStyle/>
          <a:p>
            <a:pPr>
              <a:defRPr sz="1000" b="1"/>
            </a:pPr>
            <a:endParaRPr lang="fr-FR"/>
          </a:p>
        </c:txPr>
        <c:crossAx val="92756608"/>
        <c:crosses val="autoZero"/>
        <c:auto val="1"/>
        <c:lblAlgn val="ctr"/>
        <c:lblOffset val="100"/>
        <c:tickLblSkip val="1"/>
        <c:noMultiLvlLbl val="0"/>
      </c:catAx>
      <c:valAx>
        <c:axId val="92756608"/>
        <c:scaling>
          <c:orientation val="minMax"/>
          <c:max val="100"/>
        </c:scaling>
        <c:delete val="1"/>
        <c:axPos val="t"/>
        <c:numFmt formatCode="0" sourceLinked="1"/>
        <c:majorTickMark val="out"/>
        <c:minorTickMark val="none"/>
        <c:tickLblPos val="none"/>
        <c:crossAx val="92755072"/>
        <c:crosses val="autoZero"/>
        <c:crossBetween val="between"/>
      </c:valAx>
      <c:spPr>
        <a:ln>
          <a:noFill/>
          <a:prstDash val="sysDash"/>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60307310549375"/>
          <c:y val="0.11271788014083205"/>
          <c:w val="0.37464482578796554"/>
          <c:h val="0.83879526206490707"/>
        </c:manualLayout>
      </c:layout>
      <c:barChart>
        <c:barDir val="bar"/>
        <c:grouping val="clustered"/>
        <c:varyColors val="0"/>
        <c:ser>
          <c:idx val="0"/>
          <c:order val="0"/>
          <c:tx>
            <c:strRef>
              <c:f>Feuil1!$B$1</c:f>
              <c:strCache>
                <c:ptCount val="1"/>
                <c:pt idx="0">
                  <c:v>Net :35-54 ans</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Dom Perignon</c:v>
                </c:pt>
                <c:pt idx="1">
                  <c:v>Veuve Clicquot</c:v>
                </c:pt>
                <c:pt idx="2">
                  <c:v>Roederer</c:v>
                </c:pt>
                <c:pt idx="3">
                  <c:v>Taittinger</c:v>
                </c:pt>
                <c:pt idx="4">
                  <c:v>Rothschild</c:v>
                </c:pt>
                <c:pt idx="5">
                  <c:v>Ruinart</c:v>
                </c:pt>
                <c:pt idx="6">
                  <c:v>Moët et Chandon</c:v>
                </c:pt>
                <c:pt idx="7">
                  <c:v>Mumm</c:v>
                </c:pt>
                <c:pt idx="8">
                  <c:v>Canard Duchêne</c:v>
                </c:pt>
                <c:pt idx="9">
                  <c:v>Perrier-Jouët</c:v>
                </c:pt>
                <c:pt idx="10">
                  <c:v>Mercier</c:v>
                </c:pt>
                <c:pt idx="11">
                  <c:v>Deutz</c:v>
                </c:pt>
                <c:pt idx="12">
                  <c:v>Laurent-Perrier</c:v>
                </c:pt>
                <c:pt idx="13">
                  <c:v>Piper-Heidsieck</c:v>
                </c:pt>
                <c:pt idx="14">
                  <c:v>Pommery</c:v>
                </c:pt>
                <c:pt idx="15">
                  <c:v>Nicolas Feuillate</c:v>
                </c:pt>
                <c:pt idx="16">
                  <c:v>Krug</c:v>
                </c:pt>
                <c:pt idx="17">
                  <c:v>Charles Lafitte</c:v>
                </c:pt>
                <c:pt idx="18">
                  <c:v>Lanson</c:v>
                </c:pt>
                <c:pt idx="19">
                  <c:v>Vranken</c:v>
                </c:pt>
              </c:strCache>
            </c:strRef>
          </c:cat>
          <c:val>
            <c:numRef>
              <c:f>Feuil1!$B$2:$B$21</c:f>
              <c:numCache>
                <c:formatCode>0</c:formatCode>
                <c:ptCount val="20"/>
                <c:pt idx="0">
                  <c:v>40.520000000000003</c:v>
                </c:pt>
                <c:pt idx="1">
                  <c:v>39.000000000000007</c:v>
                </c:pt>
                <c:pt idx="2">
                  <c:v>38.36</c:v>
                </c:pt>
                <c:pt idx="3">
                  <c:v>38.04</c:v>
                </c:pt>
                <c:pt idx="4">
                  <c:v>35.27000000000001</c:v>
                </c:pt>
                <c:pt idx="5">
                  <c:v>35.17</c:v>
                </c:pt>
                <c:pt idx="6">
                  <c:v>33.879999999999995</c:v>
                </c:pt>
                <c:pt idx="7">
                  <c:v>33.690000000000012</c:v>
                </c:pt>
                <c:pt idx="8">
                  <c:v>25.119999999999997</c:v>
                </c:pt>
                <c:pt idx="9">
                  <c:v>22.249999999999989</c:v>
                </c:pt>
                <c:pt idx="10">
                  <c:v>21.93</c:v>
                </c:pt>
                <c:pt idx="11">
                  <c:v>20.900000000000006</c:v>
                </c:pt>
                <c:pt idx="12">
                  <c:v>20.799999999999986</c:v>
                </c:pt>
                <c:pt idx="13">
                  <c:v>20.589999999999989</c:v>
                </c:pt>
                <c:pt idx="14">
                  <c:v>19.53</c:v>
                </c:pt>
                <c:pt idx="15">
                  <c:v>17.939999999999987</c:v>
                </c:pt>
                <c:pt idx="16">
                  <c:v>17.189999999999987</c:v>
                </c:pt>
                <c:pt idx="17">
                  <c:v>13.84</c:v>
                </c:pt>
                <c:pt idx="18">
                  <c:v>13.540000000000003</c:v>
                </c:pt>
                <c:pt idx="19">
                  <c:v>9.39</c:v>
                </c:pt>
              </c:numCache>
            </c:numRef>
          </c:val>
        </c:ser>
        <c:dLbls>
          <c:showLegendKey val="0"/>
          <c:showVal val="0"/>
          <c:showCatName val="0"/>
          <c:showSerName val="0"/>
          <c:showPercent val="0"/>
          <c:showBubbleSize val="0"/>
        </c:dLbls>
        <c:gapWidth val="20"/>
        <c:axId val="98441472"/>
        <c:axId val="98447360"/>
      </c:barChart>
      <c:catAx>
        <c:axId val="98441472"/>
        <c:scaling>
          <c:orientation val="maxMin"/>
        </c:scaling>
        <c:delete val="0"/>
        <c:axPos val="l"/>
        <c:majorTickMark val="none"/>
        <c:minorTickMark val="none"/>
        <c:tickLblPos val="low"/>
        <c:spPr>
          <a:ln>
            <a:noFill/>
            <a:prstDash val="sysDash"/>
          </a:ln>
        </c:spPr>
        <c:txPr>
          <a:bodyPr/>
          <a:lstStyle/>
          <a:p>
            <a:pPr>
              <a:defRPr sz="1000" b="1"/>
            </a:pPr>
            <a:endParaRPr lang="fr-FR"/>
          </a:p>
        </c:txPr>
        <c:crossAx val="98447360"/>
        <c:crosses val="autoZero"/>
        <c:auto val="1"/>
        <c:lblAlgn val="ctr"/>
        <c:lblOffset val="100"/>
        <c:tickLblSkip val="1"/>
        <c:noMultiLvlLbl val="0"/>
      </c:catAx>
      <c:valAx>
        <c:axId val="98447360"/>
        <c:scaling>
          <c:orientation val="minMax"/>
          <c:max val="100"/>
        </c:scaling>
        <c:delete val="1"/>
        <c:axPos val="t"/>
        <c:numFmt formatCode="0" sourceLinked="1"/>
        <c:majorTickMark val="out"/>
        <c:minorTickMark val="none"/>
        <c:tickLblPos val="none"/>
        <c:crossAx val="98441472"/>
        <c:crosses val="autoZero"/>
        <c:crossBetween val="between"/>
      </c:valAx>
      <c:spPr>
        <a:ln>
          <a:noFill/>
          <a:prstDash val="sysDash"/>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60307310549375"/>
          <c:y val="0.11271788014083205"/>
          <c:w val="0.37464482578796554"/>
          <c:h val="0.83879526206490707"/>
        </c:manualLayout>
      </c:layout>
      <c:barChart>
        <c:barDir val="bar"/>
        <c:grouping val="clustered"/>
        <c:varyColors val="0"/>
        <c:ser>
          <c:idx val="0"/>
          <c:order val="0"/>
          <c:tx>
            <c:strRef>
              <c:f>Feuil1!$B$1</c:f>
              <c:strCache>
                <c:ptCount val="1"/>
                <c:pt idx="0">
                  <c:v>55 ans ou plus</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Ruinart</c:v>
                </c:pt>
                <c:pt idx="1">
                  <c:v>Veuve Clicquot</c:v>
                </c:pt>
                <c:pt idx="2">
                  <c:v>Dom Perignon</c:v>
                </c:pt>
                <c:pt idx="3">
                  <c:v>Moët et Chandon</c:v>
                </c:pt>
                <c:pt idx="4">
                  <c:v>Mumm</c:v>
                </c:pt>
                <c:pt idx="5">
                  <c:v>Roederer</c:v>
                </c:pt>
                <c:pt idx="6">
                  <c:v>Rothschild</c:v>
                </c:pt>
                <c:pt idx="7">
                  <c:v>Taittinger</c:v>
                </c:pt>
                <c:pt idx="8">
                  <c:v>Pommery</c:v>
                </c:pt>
                <c:pt idx="9">
                  <c:v>Krug</c:v>
                </c:pt>
                <c:pt idx="10">
                  <c:v>Piper-Heidsieck</c:v>
                </c:pt>
                <c:pt idx="11">
                  <c:v>Deutz</c:v>
                </c:pt>
                <c:pt idx="12">
                  <c:v>Perrier-Jouët</c:v>
                </c:pt>
                <c:pt idx="13">
                  <c:v>Bollinger</c:v>
                </c:pt>
                <c:pt idx="14">
                  <c:v>Vranken</c:v>
                </c:pt>
                <c:pt idx="15">
                  <c:v>Nicolas Feuillate</c:v>
                </c:pt>
                <c:pt idx="16">
                  <c:v>Laurent-Perrier</c:v>
                </c:pt>
                <c:pt idx="17">
                  <c:v>Canard Duchêne</c:v>
                </c:pt>
                <c:pt idx="18">
                  <c:v>Mercier</c:v>
                </c:pt>
                <c:pt idx="19">
                  <c:v>Charles Lafitte</c:v>
                </c:pt>
              </c:strCache>
            </c:strRef>
          </c:cat>
          <c:val>
            <c:numRef>
              <c:f>Feuil1!$B$2:$B$21</c:f>
              <c:numCache>
                <c:formatCode>0</c:formatCode>
                <c:ptCount val="20"/>
                <c:pt idx="0">
                  <c:v>56.740000000000009</c:v>
                </c:pt>
                <c:pt idx="1">
                  <c:v>46.9</c:v>
                </c:pt>
                <c:pt idx="2">
                  <c:v>46.260000000000012</c:v>
                </c:pt>
                <c:pt idx="3">
                  <c:v>44.300000000000004</c:v>
                </c:pt>
                <c:pt idx="4">
                  <c:v>41.15</c:v>
                </c:pt>
                <c:pt idx="5">
                  <c:v>40.630000000000003</c:v>
                </c:pt>
                <c:pt idx="6">
                  <c:v>37.470000000000006</c:v>
                </c:pt>
                <c:pt idx="7">
                  <c:v>35.08</c:v>
                </c:pt>
                <c:pt idx="8">
                  <c:v>33.370000000000005</c:v>
                </c:pt>
                <c:pt idx="9">
                  <c:v>33.15</c:v>
                </c:pt>
                <c:pt idx="10">
                  <c:v>32.300000000000004</c:v>
                </c:pt>
                <c:pt idx="11">
                  <c:v>30.349999999999987</c:v>
                </c:pt>
                <c:pt idx="12">
                  <c:v>25.759999999999987</c:v>
                </c:pt>
                <c:pt idx="13">
                  <c:v>21.610000000000031</c:v>
                </c:pt>
                <c:pt idx="14">
                  <c:v>21.32</c:v>
                </c:pt>
                <c:pt idx="15">
                  <c:v>17.73</c:v>
                </c:pt>
                <c:pt idx="16">
                  <c:v>17.349999999999987</c:v>
                </c:pt>
                <c:pt idx="17">
                  <c:v>17.009999999999987</c:v>
                </c:pt>
                <c:pt idx="18">
                  <c:v>14.91</c:v>
                </c:pt>
                <c:pt idx="19">
                  <c:v>14.88</c:v>
                </c:pt>
              </c:numCache>
            </c:numRef>
          </c:val>
        </c:ser>
        <c:dLbls>
          <c:showLegendKey val="0"/>
          <c:showVal val="0"/>
          <c:showCatName val="0"/>
          <c:showSerName val="0"/>
          <c:showPercent val="0"/>
          <c:showBubbleSize val="0"/>
        </c:dLbls>
        <c:gapWidth val="20"/>
        <c:axId val="98520448"/>
        <c:axId val="98526336"/>
      </c:barChart>
      <c:catAx>
        <c:axId val="98520448"/>
        <c:scaling>
          <c:orientation val="maxMin"/>
        </c:scaling>
        <c:delete val="0"/>
        <c:axPos val="l"/>
        <c:majorTickMark val="none"/>
        <c:minorTickMark val="none"/>
        <c:tickLblPos val="low"/>
        <c:spPr>
          <a:ln>
            <a:noFill/>
            <a:prstDash val="sysDash"/>
          </a:ln>
        </c:spPr>
        <c:txPr>
          <a:bodyPr/>
          <a:lstStyle/>
          <a:p>
            <a:pPr>
              <a:defRPr sz="1000" b="1"/>
            </a:pPr>
            <a:endParaRPr lang="fr-FR"/>
          </a:p>
        </c:txPr>
        <c:crossAx val="98526336"/>
        <c:crosses val="autoZero"/>
        <c:auto val="1"/>
        <c:lblAlgn val="ctr"/>
        <c:lblOffset val="100"/>
        <c:tickLblSkip val="1"/>
        <c:noMultiLvlLbl val="0"/>
      </c:catAx>
      <c:valAx>
        <c:axId val="98526336"/>
        <c:scaling>
          <c:orientation val="minMax"/>
          <c:max val="100"/>
        </c:scaling>
        <c:delete val="1"/>
        <c:axPos val="t"/>
        <c:numFmt formatCode="0" sourceLinked="1"/>
        <c:majorTickMark val="out"/>
        <c:minorTickMark val="none"/>
        <c:tickLblPos val="none"/>
        <c:crossAx val="98520448"/>
        <c:crosses val="autoZero"/>
        <c:crossBetween val="between"/>
      </c:valAx>
      <c:spPr>
        <a:ln>
          <a:noFill/>
          <a:prstDash val="sysDash"/>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60307310549375"/>
          <c:y val="0.11271788014083205"/>
          <c:w val="0.37464482578796554"/>
          <c:h val="0.83879526206490707"/>
        </c:manualLayout>
      </c:layout>
      <c:barChart>
        <c:barDir val="bar"/>
        <c:grouping val="clustered"/>
        <c:varyColors val="0"/>
        <c:ser>
          <c:idx val="0"/>
          <c:order val="0"/>
          <c:tx>
            <c:strRef>
              <c:f>Feuil1!$B$1</c:f>
              <c:strCache>
                <c:ptCount val="1"/>
                <c:pt idx="0">
                  <c:v>CSP +</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Ruinart</c:v>
                </c:pt>
                <c:pt idx="1">
                  <c:v>Roederer</c:v>
                </c:pt>
                <c:pt idx="2">
                  <c:v>Veuve Clicquot</c:v>
                </c:pt>
                <c:pt idx="3">
                  <c:v>Taittinger</c:v>
                </c:pt>
                <c:pt idx="4">
                  <c:v>Perrier-Jouët</c:v>
                </c:pt>
                <c:pt idx="5">
                  <c:v>Mumm</c:v>
                </c:pt>
                <c:pt idx="6">
                  <c:v>Dom Perignon</c:v>
                </c:pt>
                <c:pt idx="7">
                  <c:v>Bollinger</c:v>
                </c:pt>
                <c:pt idx="8">
                  <c:v>Krug</c:v>
                </c:pt>
                <c:pt idx="9">
                  <c:v>Deutz</c:v>
                </c:pt>
                <c:pt idx="10">
                  <c:v>Moët et Chandon</c:v>
                </c:pt>
                <c:pt idx="11">
                  <c:v>Rothschild</c:v>
                </c:pt>
                <c:pt idx="12">
                  <c:v>Piper-Heidsieck</c:v>
                </c:pt>
                <c:pt idx="13">
                  <c:v>Pommery</c:v>
                </c:pt>
                <c:pt idx="14">
                  <c:v>Lanson</c:v>
                </c:pt>
                <c:pt idx="15">
                  <c:v>Vranken</c:v>
                </c:pt>
                <c:pt idx="16">
                  <c:v>Mercier</c:v>
                </c:pt>
                <c:pt idx="17">
                  <c:v>Besserat de Bellefon</c:v>
                </c:pt>
                <c:pt idx="18">
                  <c:v>Nicolas Feuillate</c:v>
                </c:pt>
                <c:pt idx="19">
                  <c:v>Laurent-Perrier</c:v>
                </c:pt>
              </c:strCache>
            </c:strRef>
          </c:cat>
          <c:val>
            <c:numRef>
              <c:f>Feuil1!$B$2:$B$21</c:f>
              <c:numCache>
                <c:formatCode>0</c:formatCode>
                <c:ptCount val="20"/>
                <c:pt idx="0">
                  <c:v>61.870000000000005</c:v>
                </c:pt>
                <c:pt idx="1">
                  <c:v>54.7</c:v>
                </c:pt>
                <c:pt idx="2">
                  <c:v>42.500000000000007</c:v>
                </c:pt>
                <c:pt idx="3">
                  <c:v>39.840000000000003</c:v>
                </c:pt>
                <c:pt idx="4">
                  <c:v>36.380000000000003</c:v>
                </c:pt>
                <c:pt idx="5">
                  <c:v>29.939999999999987</c:v>
                </c:pt>
                <c:pt idx="6">
                  <c:v>29.86</c:v>
                </c:pt>
                <c:pt idx="7">
                  <c:v>29.62</c:v>
                </c:pt>
                <c:pt idx="8">
                  <c:v>28.939999999999987</c:v>
                </c:pt>
                <c:pt idx="9">
                  <c:v>28.610000000000031</c:v>
                </c:pt>
                <c:pt idx="10">
                  <c:v>26.39</c:v>
                </c:pt>
                <c:pt idx="11">
                  <c:v>24.959999999999987</c:v>
                </c:pt>
                <c:pt idx="12">
                  <c:v>22.17</c:v>
                </c:pt>
                <c:pt idx="13">
                  <c:v>20.580000000000002</c:v>
                </c:pt>
                <c:pt idx="14">
                  <c:v>14.31</c:v>
                </c:pt>
                <c:pt idx="15">
                  <c:v>12.590000000000002</c:v>
                </c:pt>
                <c:pt idx="16">
                  <c:v>10.570000000000002</c:v>
                </c:pt>
                <c:pt idx="17">
                  <c:v>10.170000000000002</c:v>
                </c:pt>
                <c:pt idx="18">
                  <c:v>10.170000000000002</c:v>
                </c:pt>
                <c:pt idx="19">
                  <c:v>10.15</c:v>
                </c:pt>
              </c:numCache>
            </c:numRef>
          </c:val>
        </c:ser>
        <c:dLbls>
          <c:showLegendKey val="0"/>
          <c:showVal val="0"/>
          <c:showCatName val="0"/>
          <c:showSerName val="0"/>
          <c:showPercent val="0"/>
          <c:showBubbleSize val="0"/>
        </c:dLbls>
        <c:gapWidth val="20"/>
        <c:axId val="99723520"/>
        <c:axId val="99725312"/>
      </c:barChart>
      <c:catAx>
        <c:axId val="99723520"/>
        <c:scaling>
          <c:orientation val="maxMin"/>
        </c:scaling>
        <c:delete val="0"/>
        <c:axPos val="l"/>
        <c:majorTickMark val="none"/>
        <c:minorTickMark val="none"/>
        <c:tickLblPos val="low"/>
        <c:spPr>
          <a:ln>
            <a:noFill/>
            <a:prstDash val="sysDash"/>
          </a:ln>
        </c:spPr>
        <c:txPr>
          <a:bodyPr/>
          <a:lstStyle/>
          <a:p>
            <a:pPr>
              <a:defRPr sz="1000" b="1"/>
            </a:pPr>
            <a:endParaRPr lang="fr-FR"/>
          </a:p>
        </c:txPr>
        <c:crossAx val="99725312"/>
        <c:crosses val="autoZero"/>
        <c:auto val="1"/>
        <c:lblAlgn val="ctr"/>
        <c:lblOffset val="100"/>
        <c:tickLblSkip val="1"/>
        <c:noMultiLvlLbl val="0"/>
      </c:catAx>
      <c:valAx>
        <c:axId val="99725312"/>
        <c:scaling>
          <c:orientation val="minMax"/>
          <c:max val="100"/>
        </c:scaling>
        <c:delete val="1"/>
        <c:axPos val="t"/>
        <c:numFmt formatCode="0" sourceLinked="1"/>
        <c:majorTickMark val="out"/>
        <c:minorTickMark val="none"/>
        <c:tickLblPos val="none"/>
        <c:crossAx val="99723520"/>
        <c:crosses val="autoZero"/>
        <c:crossBetween val="between"/>
      </c:valAx>
      <c:spPr>
        <a:ln>
          <a:noFill/>
          <a:prstDash val="sysDash"/>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60307310549408"/>
          <c:y val="0.11271788014083205"/>
          <c:w val="0.37464482578796576"/>
          <c:h val="0.83879526206490751"/>
        </c:manualLayout>
      </c:layout>
      <c:barChart>
        <c:barDir val="bar"/>
        <c:grouping val="clustered"/>
        <c:varyColors val="0"/>
        <c:ser>
          <c:idx val="0"/>
          <c:order val="0"/>
          <c:tx>
            <c:strRef>
              <c:f>Feuil1!$B$1</c:f>
              <c:strCache>
                <c:ptCount val="1"/>
                <c:pt idx="0">
                  <c:v>Net : CSP =/-</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Taittinger</c:v>
                </c:pt>
                <c:pt idx="1">
                  <c:v>Roederer</c:v>
                </c:pt>
                <c:pt idx="2">
                  <c:v>Dom Perignon</c:v>
                </c:pt>
                <c:pt idx="3">
                  <c:v>Veuve Clicquot</c:v>
                </c:pt>
                <c:pt idx="4">
                  <c:v>Moët et Chandon</c:v>
                </c:pt>
                <c:pt idx="5">
                  <c:v>Mumm</c:v>
                </c:pt>
                <c:pt idx="6">
                  <c:v>Ruinart</c:v>
                </c:pt>
                <c:pt idx="7">
                  <c:v>Rothschild</c:v>
                </c:pt>
                <c:pt idx="8">
                  <c:v>Piper-Heidsieck</c:v>
                </c:pt>
                <c:pt idx="9">
                  <c:v>Deutz</c:v>
                </c:pt>
                <c:pt idx="10">
                  <c:v>Canard Duchêne</c:v>
                </c:pt>
                <c:pt idx="11">
                  <c:v>Perrier-Jouët</c:v>
                </c:pt>
                <c:pt idx="12">
                  <c:v>Pommery</c:v>
                </c:pt>
                <c:pt idx="13">
                  <c:v>Mercier</c:v>
                </c:pt>
                <c:pt idx="14">
                  <c:v>Laurent-Perrier</c:v>
                </c:pt>
                <c:pt idx="15">
                  <c:v>Krug</c:v>
                </c:pt>
                <c:pt idx="16">
                  <c:v>Chamoine</c:v>
                </c:pt>
                <c:pt idx="17">
                  <c:v>Nicolas Feuillate</c:v>
                </c:pt>
                <c:pt idx="18">
                  <c:v>POP</c:v>
                </c:pt>
                <c:pt idx="19">
                  <c:v>Lanson</c:v>
                </c:pt>
              </c:strCache>
            </c:strRef>
          </c:cat>
          <c:val>
            <c:numRef>
              <c:f>Feuil1!$B$2:$B$21</c:f>
              <c:numCache>
                <c:formatCode>0</c:formatCode>
                <c:ptCount val="20"/>
                <c:pt idx="0">
                  <c:v>42.99</c:v>
                </c:pt>
                <c:pt idx="1">
                  <c:v>42.58</c:v>
                </c:pt>
                <c:pt idx="2">
                  <c:v>40.4</c:v>
                </c:pt>
                <c:pt idx="3">
                  <c:v>39.379999999999995</c:v>
                </c:pt>
                <c:pt idx="4">
                  <c:v>38.839999999999996</c:v>
                </c:pt>
                <c:pt idx="5">
                  <c:v>37.520000000000003</c:v>
                </c:pt>
                <c:pt idx="6">
                  <c:v>33.53</c:v>
                </c:pt>
                <c:pt idx="7">
                  <c:v>30.279999999999987</c:v>
                </c:pt>
                <c:pt idx="8">
                  <c:v>26.02</c:v>
                </c:pt>
                <c:pt idx="9">
                  <c:v>25.830000000000005</c:v>
                </c:pt>
                <c:pt idx="10">
                  <c:v>25.590000000000003</c:v>
                </c:pt>
                <c:pt idx="11">
                  <c:v>25.48999999999992</c:v>
                </c:pt>
                <c:pt idx="12">
                  <c:v>23.01</c:v>
                </c:pt>
                <c:pt idx="13">
                  <c:v>21.500000000000004</c:v>
                </c:pt>
                <c:pt idx="14">
                  <c:v>21.310000000000031</c:v>
                </c:pt>
                <c:pt idx="15">
                  <c:v>15.260000000000002</c:v>
                </c:pt>
                <c:pt idx="16">
                  <c:v>14.66</c:v>
                </c:pt>
                <c:pt idx="17">
                  <c:v>14.370000000000006</c:v>
                </c:pt>
                <c:pt idx="18">
                  <c:v>14.350000000000026</c:v>
                </c:pt>
                <c:pt idx="19">
                  <c:v>13.170000000000002</c:v>
                </c:pt>
              </c:numCache>
            </c:numRef>
          </c:val>
        </c:ser>
        <c:dLbls>
          <c:showLegendKey val="0"/>
          <c:showVal val="0"/>
          <c:showCatName val="0"/>
          <c:showSerName val="0"/>
          <c:showPercent val="0"/>
          <c:showBubbleSize val="0"/>
        </c:dLbls>
        <c:gapWidth val="20"/>
        <c:axId val="99790208"/>
        <c:axId val="99808384"/>
      </c:barChart>
      <c:catAx>
        <c:axId val="99790208"/>
        <c:scaling>
          <c:orientation val="maxMin"/>
        </c:scaling>
        <c:delete val="0"/>
        <c:axPos val="l"/>
        <c:majorTickMark val="none"/>
        <c:minorTickMark val="none"/>
        <c:tickLblPos val="low"/>
        <c:spPr>
          <a:ln>
            <a:noFill/>
            <a:prstDash val="sysDash"/>
          </a:ln>
        </c:spPr>
        <c:txPr>
          <a:bodyPr/>
          <a:lstStyle/>
          <a:p>
            <a:pPr>
              <a:defRPr sz="1000" b="1"/>
            </a:pPr>
            <a:endParaRPr lang="fr-FR"/>
          </a:p>
        </c:txPr>
        <c:crossAx val="99808384"/>
        <c:crosses val="autoZero"/>
        <c:auto val="1"/>
        <c:lblAlgn val="ctr"/>
        <c:lblOffset val="100"/>
        <c:tickLblSkip val="1"/>
        <c:noMultiLvlLbl val="0"/>
      </c:catAx>
      <c:valAx>
        <c:axId val="99808384"/>
        <c:scaling>
          <c:orientation val="minMax"/>
          <c:max val="100"/>
        </c:scaling>
        <c:delete val="1"/>
        <c:axPos val="t"/>
        <c:numFmt formatCode="0" sourceLinked="1"/>
        <c:majorTickMark val="out"/>
        <c:minorTickMark val="none"/>
        <c:tickLblPos val="none"/>
        <c:crossAx val="99790208"/>
        <c:crosses val="autoZero"/>
        <c:crossBetween val="between"/>
      </c:valAx>
      <c:spPr>
        <a:ln>
          <a:noFill/>
          <a:prstDash val="sysDash"/>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860307310549408"/>
          <c:y val="0.11271788014083205"/>
          <c:w val="0.37464482578796576"/>
          <c:h val="0.83879526206490751"/>
        </c:manualLayout>
      </c:layout>
      <c:barChart>
        <c:barDir val="bar"/>
        <c:grouping val="clustered"/>
        <c:varyColors val="0"/>
        <c:ser>
          <c:idx val="0"/>
          <c:order val="0"/>
          <c:tx>
            <c:strRef>
              <c:f>Feuil1!$B$1</c:f>
              <c:strCache>
                <c:ptCount val="1"/>
                <c:pt idx="0">
                  <c:v>Inactifs</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Ruinart</c:v>
                </c:pt>
                <c:pt idx="1">
                  <c:v>Veuve Clicquot</c:v>
                </c:pt>
                <c:pt idx="2">
                  <c:v>Rothschild</c:v>
                </c:pt>
                <c:pt idx="3">
                  <c:v>Roederer</c:v>
                </c:pt>
                <c:pt idx="4">
                  <c:v>Moët et Chandon</c:v>
                </c:pt>
                <c:pt idx="5">
                  <c:v>Mumm</c:v>
                </c:pt>
                <c:pt idx="6">
                  <c:v>Taittinger</c:v>
                </c:pt>
                <c:pt idx="7">
                  <c:v>Dom Perignon</c:v>
                </c:pt>
                <c:pt idx="8">
                  <c:v>Piper-Heidsieck</c:v>
                </c:pt>
                <c:pt idx="9">
                  <c:v>Pommery</c:v>
                </c:pt>
                <c:pt idx="10">
                  <c:v>Krug</c:v>
                </c:pt>
                <c:pt idx="11">
                  <c:v>Deutz</c:v>
                </c:pt>
                <c:pt idx="12">
                  <c:v>Nicolas Feuillate</c:v>
                </c:pt>
                <c:pt idx="13">
                  <c:v>Perrier-Jouët</c:v>
                </c:pt>
                <c:pt idx="14">
                  <c:v>Vranken</c:v>
                </c:pt>
                <c:pt idx="15">
                  <c:v>Mercier</c:v>
                </c:pt>
                <c:pt idx="16">
                  <c:v>Bollinger</c:v>
                </c:pt>
                <c:pt idx="17">
                  <c:v>Laurent-Perrier</c:v>
                </c:pt>
                <c:pt idx="18">
                  <c:v>Charles Lafitte</c:v>
                </c:pt>
                <c:pt idx="19">
                  <c:v>Canard Duchêne</c:v>
                </c:pt>
              </c:strCache>
            </c:strRef>
          </c:cat>
          <c:val>
            <c:numRef>
              <c:f>Feuil1!$B$2:$B$21</c:f>
              <c:numCache>
                <c:formatCode>0</c:formatCode>
                <c:ptCount val="20"/>
                <c:pt idx="0">
                  <c:v>60.46</c:v>
                </c:pt>
                <c:pt idx="1">
                  <c:v>44.830000000000005</c:v>
                </c:pt>
                <c:pt idx="2">
                  <c:v>38.889999999999993</c:v>
                </c:pt>
                <c:pt idx="3">
                  <c:v>38.21</c:v>
                </c:pt>
                <c:pt idx="4">
                  <c:v>37.18</c:v>
                </c:pt>
                <c:pt idx="5">
                  <c:v>36.65</c:v>
                </c:pt>
                <c:pt idx="6">
                  <c:v>30.14</c:v>
                </c:pt>
                <c:pt idx="7">
                  <c:v>30</c:v>
                </c:pt>
                <c:pt idx="8">
                  <c:v>29.479999999999986</c:v>
                </c:pt>
                <c:pt idx="9">
                  <c:v>29.080000000000002</c:v>
                </c:pt>
                <c:pt idx="10">
                  <c:v>28.410000000000004</c:v>
                </c:pt>
                <c:pt idx="11">
                  <c:v>26.310000000000031</c:v>
                </c:pt>
                <c:pt idx="12">
                  <c:v>25.590000000000003</c:v>
                </c:pt>
                <c:pt idx="13">
                  <c:v>24.830000000000005</c:v>
                </c:pt>
                <c:pt idx="14">
                  <c:v>23.79</c:v>
                </c:pt>
                <c:pt idx="15">
                  <c:v>21.51</c:v>
                </c:pt>
                <c:pt idx="16">
                  <c:v>18.79</c:v>
                </c:pt>
                <c:pt idx="17">
                  <c:v>17.600000000000001</c:v>
                </c:pt>
                <c:pt idx="18">
                  <c:v>16.459999999999987</c:v>
                </c:pt>
                <c:pt idx="19">
                  <c:v>16.360000000000003</c:v>
                </c:pt>
              </c:numCache>
            </c:numRef>
          </c:val>
        </c:ser>
        <c:dLbls>
          <c:showLegendKey val="0"/>
          <c:showVal val="0"/>
          <c:showCatName val="0"/>
          <c:showSerName val="0"/>
          <c:showPercent val="0"/>
          <c:showBubbleSize val="0"/>
        </c:dLbls>
        <c:gapWidth val="20"/>
        <c:axId val="101241600"/>
        <c:axId val="101243136"/>
      </c:barChart>
      <c:catAx>
        <c:axId val="101241600"/>
        <c:scaling>
          <c:orientation val="maxMin"/>
        </c:scaling>
        <c:delete val="0"/>
        <c:axPos val="l"/>
        <c:majorTickMark val="none"/>
        <c:minorTickMark val="none"/>
        <c:tickLblPos val="low"/>
        <c:spPr>
          <a:ln>
            <a:noFill/>
            <a:prstDash val="sysDash"/>
          </a:ln>
        </c:spPr>
        <c:txPr>
          <a:bodyPr/>
          <a:lstStyle/>
          <a:p>
            <a:pPr>
              <a:defRPr sz="1000" b="1"/>
            </a:pPr>
            <a:endParaRPr lang="fr-FR"/>
          </a:p>
        </c:txPr>
        <c:crossAx val="101243136"/>
        <c:crosses val="autoZero"/>
        <c:auto val="1"/>
        <c:lblAlgn val="ctr"/>
        <c:lblOffset val="100"/>
        <c:tickLblSkip val="1"/>
        <c:noMultiLvlLbl val="0"/>
      </c:catAx>
      <c:valAx>
        <c:axId val="101243136"/>
        <c:scaling>
          <c:orientation val="minMax"/>
          <c:max val="100"/>
        </c:scaling>
        <c:delete val="1"/>
        <c:axPos val="t"/>
        <c:numFmt formatCode="0" sourceLinked="1"/>
        <c:majorTickMark val="out"/>
        <c:minorTickMark val="none"/>
        <c:tickLblPos val="none"/>
        <c:crossAx val="101241600"/>
        <c:crosses val="autoZero"/>
        <c:crossBetween val="between"/>
      </c:valAx>
      <c:spPr>
        <a:ln>
          <a:noFill/>
          <a:prstDash val="sysDash"/>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691585151118959"/>
          <c:y val="0.11271788014083205"/>
          <c:w val="0.47633211329006353"/>
          <c:h val="0.83879526206490729"/>
        </c:manualLayout>
      </c:layout>
      <c:barChart>
        <c:barDir val="bar"/>
        <c:grouping val="clustered"/>
        <c:varyColors val="0"/>
        <c:ser>
          <c:idx val="0"/>
          <c:order val="0"/>
          <c:tx>
            <c:strRef>
              <c:f>Feuil1!$B$1</c:f>
              <c:strCache>
                <c:ptCount val="1"/>
                <c:pt idx="0">
                  <c:v>Net : Non acheteurs de champagne</c:v>
                </c:pt>
              </c:strCache>
            </c:strRef>
          </c:tx>
          <c:spPr>
            <a:solidFill>
              <a:srgbClr val="FFFFFF">
                <a:lumMod val="75000"/>
              </a:srgbClr>
            </a:solidFill>
            <a:ln>
              <a:solidFill>
                <a:srgbClr val="FFFFFF">
                  <a:lumMod val="50000"/>
                </a:srgbClr>
              </a:solidFill>
            </a:ln>
            <a:effectLst/>
          </c:spPr>
          <c:invertIfNegative val="0"/>
          <c:dLbls>
            <c:txPr>
              <a:bodyPr/>
              <a:lstStyle/>
              <a:p>
                <a:pPr>
                  <a:defRPr sz="1000" b="1"/>
                </a:pPr>
                <a:endParaRPr lang="fr-FR"/>
              </a:p>
            </c:txPr>
            <c:showLegendKey val="0"/>
            <c:showVal val="1"/>
            <c:showCatName val="0"/>
            <c:showSerName val="0"/>
            <c:showPercent val="0"/>
            <c:showBubbleSize val="0"/>
            <c:showLeaderLines val="0"/>
          </c:dLbls>
          <c:cat>
            <c:strRef>
              <c:f>Feuil1!$A$2:$A$21</c:f>
              <c:strCache>
                <c:ptCount val="20"/>
                <c:pt idx="0">
                  <c:v>Rothschild</c:v>
                </c:pt>
                <c:pt idx="1">
                  <c:v>Veuve Clicquot</c:v>
                </c:pt>
                <c:pt idx="2">
                  <c:v>Moët et Chandon</c:v>
                </c:pt>
                <c:pt idx="3">
                  <c:v>Taittinger</c:v>
                </c:pt>
                <c:pt idx="4">
                  <c:v>Mumm</c:v>
                </c:pt>
                <c:pt idx="5">
                  <c:v>Ruinart</c:v>
                </c:pt>
                <c:pt idx="6">
                  <c:v>Dom Perignon</c:v>
                </c:pt>
                <c:pt idx="7">
                  <c:v>Krug</c:v>
                </c:pt>
                <c:pt idx="8">
                  <c:v>Roederer</c:v>
                </c:pt>
                <c:pt idx="9">
                  <c:v>Besserat de Bellefon</c:v>
                </c:pt>
                <c:pt idx="10">
                  <c:v>Piper-Heidsieck</c:v>
                </c:pt>
                <c:pt idx="11">
                  <c:v>Nicolas Feuillate</c:v>
                </c:pt>
                <c:pt idx="12">
                  <c:v>Laurent-Perrier</c:v>
                </c:pt>
                <c:pt idx="13">
                  <c:v>Mercier</c:v>
                </c:pt>
                <c:pt idx="14">
                  <c:v>Pommery</c:v>
                </c:pt>
                <c:pt idx="15">
                  <c:v>Perrier-Jouët</c:v>
                </c:pt>
                <c:pt idx="16">
                  <c:v>Charles Heidsieck</c:v>
                </c:pt>
                <c:pt idx="17">
                  <c:v>Lanson</c:v>
                </c:pt>
                <c:pt idx="18">
                  <c:v>Vranken</c:v>
                </c:pt>
                <c:pt idx="19">
                  <c:v>Canard Duchêne</c:v>
                </c:pt>
              </c:strCache>
            </c:strRef>
          </c:cat>
          <c:val>
            <c:numRef>
              <c:f>Feuil1!$B$2:$B$21</c:f>
              <c:numCache>
                <c:formatCode>0</c:formatCode>
                <c:ptCount val="20"/>
                <c:pt idx="0">
                  <c:v>26</c:v>
                </c:pt>
                <c:pt idx="1">
                  <c:v>25</c:v>
                </c:pt>
                <c:pt idx="2">
                  <c:v>21</c:v>
                </c:pt>
                <c:pt idx="3">
                  <c:v>20</c:v>
                </c:pt>
                <c:pt idx="4">
                  <c:v>19</c:v>
                </c:pt>
                <c:pt idx="5">
                  <c:v>19</c:v>
                </c:pt>
                <c:pt idx="6">
                  <c:v>18</c:v>
                </c:pt>
                <c:pt idx="7">
                  <c:v>16</c:v>
                </c:pt>
                <c:pt idx="8">
                  <c:v>16</c:v>
                </c:pt>
                <c:pt idx="9">
                  <c:v>12</c:v>
                </c:pt>
                <c:pt idx="10">
                  <c:v>12</c:v>
                </c:pt>
                <c:pt idx="11">
                  <c:v>11</c:v>
                </c:pt>
                <c:pt idx="12">
                  <c:v>10</c:v>
                </c:pt>
                <c:pt idx="13">
                  <c:v>8</c:v>
                </c:pt>
                <c:pt idx="14">
                  <c:v>8</c:v>
                </c:pt>
                <c:pt idx="15">
                  <c:v>5</c:v>
                </c:pt>
                <c:pt idx="16">
                  <c:v>3</c:v>
                </c:pt>
                <c:pt idx="17">
                  <c:v>3</c:v>
                </c:pt>
                <c:pt idx="18">
                  <c:v>3</c:v>
                </c:pt>
                <c:pt idx="19">
                  <c:v>2</c:v>
                </c:pt>
              </c:numCache>
            </c:numRef>
          </c:val>
        </c:ser>
        <c:dLbls>
          <c:showLegendKey val="0"/>
          <c:showVal val="0"/>
          <c:showCatName val="0"/>
          <c:showSerName val="0"/>
          <c:showPercent val="0"/>
          <c:showBubbleSize val="0"/>
        </c:dLbls>
        <c:gapWidth val="20"/>
        <c:axId val="102400000"/>
        <c:axId val="102401536"/>
      </c:barChart>
      <c:catAx>
        <c:axId val="102400000"/>
        <c:scaling>
          <c:orientation val="maxMin"/>
        </c:scaling>
        <c:delete val="0"/>
        <c:axPos val="l"/>
        <c:majorTickMark val="none"/>
        <c:minorTickMark val="none"/>
        <c:tickLblPos val="low"/>
        <c:spPr>
          <a:ln>
            <a:noFill/>
            <a:prstDash val="sysDash"/>
          </a:ln>
        </c:spPr>
        <c:txPr>
          <a:bodyPr/>
          <a:lstStyle/>
          <a:p>
            <a:pPr>
              <a:defRPr sz="1000" b="1"/>
            </a:pPr>
            <a:endParaRPr lang="fr-FR"/>
          </a:p>
        </c:txPr>
        <c:crossAx val="102401536"/>
        <c:crosses val="autoZero"/>
        <c:auto val="1"/>
        <c:lblAlgn val="ctr"/>
        <c:lblOffset val="100"/>
        <c:tickLblSkip val="1"/>
        <c:noMultiLvlLbl val="0"/>
      </c:catAx>
      <c:valAx>
        <c:axId val="102401536"/>
        <c:scaling>
          <c:orientation val="minMax"/>
          <c:max val="100"/>
        </c:scaling>
        <c:delete val="1"/>
        <c:axPos val="t"/>
        <c:numFmt formatCode="0" sourceLinked="1"/>
        <c:majorTickMark val="out"/>
        <c:minorTickMark val="none"/>
        <c:tickLblPos val="none"/>
        <c:crossAx val="102400000"/>
        <c:crosses val="autoZero"/>
        <c:crossBetween val="between"/>
      </c:valAx>
      <c:spPr>
        <a:noFill/>
        <a:ln w="25400">
          <a:noFill/>
        </a:ln>
      </c:spPr>
    </c:plotArea>
    <c:plotVisOnly val="1"/>
    <c:dispBlanksAs val="gap"/>
    <c:showDLblsOverMax val="0"/>
  </c:chart>
  <c:spPr>
    <a:ln>
      <a:solidFill>
        <a:srgbClr val="FFFFFF">
          <a:lumMod val="50000"/>
        </a:srgbClr>
      </a:solidFill>
    </a:ln>
  </c:spPr>
  <c:txPr>
    <a:bodyPr/>
    <a:lstStyle/>
    <a:p>
      <a:pPr>
        <a:defRPr sz="900"/>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4187"/>
          </a:xfrm>
          <a:prstGeom prst="rect">
            <a:avLst/>
          </a:prstGeom>
        </p:spPr>
        <p:txBody>
          <a:bodyPr vert="horz" lIns="91424" tIns="45714" rIns="91424" bIns="4571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49688" y="0"/>
            <a:ext cx="2946400" cy="494187"/>
          </a:xfrm>
          <a:prstGeom prst="rect">
            <a:avLst/>
          </a:prstGeom>
        </p:spPr>
        <p:txBody>
          <a:bodyPr vert="horz" lIns="91424" tIns="45714" rIns="91424" bIns="45714" rtlCol="0"/>
          <a:lstStyle>
            <a:lvl1pPr algn="r" fontAlgn="auto">
              <a:spcBef>
                <a:spcPts val="0"/>
              </a:spcBef>
              <a:spcAft>
                <a:spcPts val="0"/>
              </a:spcAft>
              <a:defRPr sz="1200">
                <a:latin typeface="+mn-lt"/>
                <a:cs typeface="+mn-cs"/>
              </a:defRPr>
            </a:lvl1pPr>
          </a:lstStyle>
          <a:p>
            <a:pPr>
              <a:defRPr/>
            </a:pPr>
            <a:fld id="{77C93B95-2072-4107-83F5-1E4CE9D49BC4}" type="datetimeFigureOut">
              <a:rPr lang="fr-FR"/>
              <a:pPr>
                <a:defRPr/>
              </a:pPr>
              <a:t>19/01/2015</a:t>
            </a:fld>
            <a:endParaRPr lang="fr-FR" dirty="0"/>
          </a:p>
        </p:txBody>
      </p:sp>
      <p:sp>
        <p:nvSpPr>
          <p:cNvPr id="4" name="Espace réservé du pied de page 3"/>
          <p:cNvSpPr>
            <a:spLocks noGrp="1"/>
          </p:cNvSpPr>
          <p:nvPr>
            <p:ph type="ftr" sz="quarter" idx="2"/>
          </p:nvPr>
        </p:nvSpPr>
        <p:spPr>
          <a:xfrm>
            <a:off x="1" y="9378485"/>
            <a:ext cx="2946400" cy="494187"/>
          </a:xfrm>
          <a:prstGeom prst="rect">
            <a:avLst/>
          </a:prstGeom>
        </p:spPr>
        <p:txBody>
          <a:bodyPr vert="horz" lIns="91424" tIns="45714" rIns="91424" bIns="45714"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49688" y="9378485"/>
            <a:ext cx="2946400" cy="494187"/>
          </a:xfrm>
          <a:prstGeom prst="rect">
            <a:avLst/>
          </a:prstGeom>
        </p:spPr>
        <p:txBody>
          <a:bodyPr vert="horz" lIns="91424" tIns="45714" rIns="91424" bIns="45714" rtlCol="0" anchor="b"/>
          <a:lstStyle>
            <a:lvl1pPr algn="r" fontAlgn="auto">
              <a:spcBef>
                <a:spcPts val="0"/>
              </a:spcBef>
              <a:spcAft>
                <a:spcPts val="0"/>
              </a:spcAft>
              <a:defRPr sz="1200">
                <a:latin typeface="+mn-lt"/>
                <a:cs typeface="+mn-cs"/>
              </a:defRPr>
            </a:lvl1pPr>
          </a:lstStyle>
          <a:p>
            <a:pPr>
              <a:defRPr/>
            </a:pPr>
            <a:fld id="{D53E6A69-2ED9-4F96-8E3D-3CA84496B036}" type="slidenum">
              <a:rPr lang="fr-FR"/>
              <a:pPr>
                <a:defRPr/>
              </a:pPr>
              <a:t>‹N°›</a:t>
            </a:fld>
            <a:endParaRPr lang="fr-FR" dirty="0"/>
          </a:p>
        </p:txBody>
      </p:sp>
    </p:spTree>
    <p:extLst>
      <p:ext uri="{BB962C8B-B14F-4D97-AF65-F5344CB8AC3E}">
        <p14:creationId xmlns:p14="http://schemas.microsoft.com/office/powerpoint/2010/main" val="2953675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4187"/>
          </a:xfrm>
          <a:prstGeom prst="rect">
            <a:avLst/>
          </a:prstGeom>
        </p:spPr>
        <p:txBody>
          <a:bodyPr vert="horz" lIns="91424" tIns="45714" rIns="91424" bIns="4571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4187"/>
          </a:xfrm>
          <a:prstGeom prst="rect">
            <a:avLst/>
          </a:prstGeom>
        </p:spPr>
        <p:txBody>
          <a:bodyPr vert="horz" lIns="91424" tIns="45714" rIns="91424" bIns="45714" rtlCol="0"/>
          <a:lstStyle>
            <a:lvl1pPr algn="r" fontAlgn="auto">
              <a:spcBef>
                <a:spcPts val="0"/>
              </a:spcBef>
              <a:spcAft>
                <a:spcPts val="0"/>
              </a:spcAft>
              <a:defRPr sz="1200">
                <a:latin typeface="+mn-lt"/>
                <a:cs typeface="+mn-cs"/>
              </a:defRPr>
            </a:lvl1pPr>
          </a:lstStyle>
          <a:p>
            <a:pPr>
              <a:defRPr/>
            </a:pPr>
            <a:fld id="{4BEEA724-FE9A-4F91-A0A6-44CD6A93767D}" type="datetimeFigureOut">
              <a:rPr lang="fr-FR"/>
              <a:pPr>
                <a:defRPr/>
              </a:pPr>
              <a:t>19/01/2015</a:t>
            </a:fld>
            <a:endParaRPr lang="fr-FR" dirty="0"/>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24" tIns="45714" rIns="91424" bIns="45714" rtlCol="0" anchor="ctr"/>
          <a:lstStyle/>
          <a:p>
            <a:pPr lvl="0"/>
            <a:endParaRPr lang="fr-FR" noProof="0" dirty="0"/>
          </a:p>
        </p:txBody>
      </p:sp>
      <p:sp>
        <p:nvSpPr>
          <p:cNvPr id="5" name="Espace réservé des commentaires 4"/>
          <p:cNvSpPr>
            <a:spLocks noGrp="1"/>
          </p:cNvSpPr>
          <p:nvPr>
            <p:ph type="body" sz="quarter" idx="3"/>
          </p:nvPr>
        </p:nvSpPr>
        <p:spPr>
          <a:xfrm>
            <a:off x="679451" y="4690824"/>
            <a:ext cx="5438775" cy="4442939"/>
          </a:xfrm>
          <a:prstGeom prst="rect">
            <a:avLst/>
          </a:prstGeom>
        </p:spPr>
        <p:txBody>
          <a:bodyPr vert="horz" lIns="91424" tIns="45714" rIns="91424" bIns="4571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1" y="9378485"/>
            <a:ext cx="2946400" cy="494187"/>
          </a:xfrm>
          <a:prstGeom prst="rect">
            <a:avLst/>
          </a:prstGeom>
        </p:spPr>
        <p:txBody>
          <a:bodyPr vert="horz" lIns="91424" tIns="45714" rIns="91424" bIns="45714"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378485"/>
            <a:ext cx="2946400" cy="494187"/>
          </a:xfrm>
          <a:prstGeom prst="rect">
            <a:avLst/>
          </a:prstGeom>
        </p:spPr>
        <p:txBody>
          <a:bodyPr vert="horz" lIns="91424" tIns="45714" rIns="91424" bIns="45714" rtlCol="0" anchor="b"/>
          <a:lstStyle>
            <a:lvl1pPr algn="r" fontAlgn="auto">
              <a:spcBef>
                <a:spcPts val="0"/>
              </a:spcBef>
              <a:spcAft>
                <a:spcPts val="0"/>
              </a:spcAft>
              <a:defRPr sz="1200">
                <a:latin typeface="+mn-lt"/>
                <a:cs typeface="+mn-cs"/>
              </a:defRPr>
            </a:lvl1pPr>
          </a:lstStyle>
          <a:p>
            <a:pPr>
              <a:defRPr/>
            </a:pPr>
            <a:fld id="{C3CB5E7B-9001-4991-98CE-5D9512B7B5AC}" type="slidenum">
              <a:rPr lang="fr-FR"/>
              <a:pPr>
                <a:defRPr/>
              </a:pPr>
              <a:t>‹N°›</a:t>
            </a:fld>
            <a:endParaRPr lang="fr-FR" dirty="0"/>
          </a:p>
        </p:txBody>
      </p:sp>
    </p:spTree>
    <p:extLst>
      <p:ext uri="{BB962C8B-B14F-4D97-AF65-F5344CB8AC3E}">
        <p14:creationId xmlns:p14="http://schemas.microsoft.com/office/powerpoint/2010/main" val="1229964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r>
              <a:rPr lang="en-US" dirty="0">
                <a:solidFill>
                  <a:srgbClr val="000000"/>
                </a:solidFill>
              </a:rPr>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9" name="Picture 2" descr="C:\Documents and Settings\stagiaire_2\Bureau\bulles3.jpg"/>
          <p:cNvPicPr>
            <a:picLocks noChangeAspect="1" noChangeArrowheads="1"/>
          </p:cNvPicPr>
          <p:nvPr userDrawn="1"/>
        </p:nvPicPr>
        <p:blipFill>
          <a:blip r:embed="rId2" cstate="print">
            <a:lum bright="60000" contrast="-79000"/>
          </a:blip>
          <a:srcRect l="1535" t="10041" r="2343" b="1572"/>
          <a:stretch>
            <a:fillRect/>
          </a:stretch>
        </p:blipFill>
        <p:spPr bwMode="auto">
          <a:xfrm>
            <a:off x="0" y="1268760"/>
            <a:ext cx="9116640" cy="5589239"/>
          </a:xfrm>
          <a:prstGeom prst="rect">
            <a:avLst/>
          </a:prstGeom>
          <a:noFill/>
        </p:spPr>
      </p:pic>
      <p:sp>
        <p:nvSpPr>
          <p:cNvPr id="4" name="Rectangle 26"/>
          <p:cNvSpPr>
            <a:spLocks noChangeArrowheads="1"/>
          </p:cNvSpPr>
          <p:nvPr/>
        </p:nvSpPr>
        <p:spPr bwMode="auto">
          <a:xfrm>
            <a:off x="0" y="0"/>
            <a:ext cx="9144000" cy="1268413"/>
          </a:xfrm>
          <a:prstGeom prst="rect">
            <a:avLst/>
          </a:prstGeom>
          <a:solidFill>
            <a:srgbClr val="DDDDDD"/>
          </a:solidFill>
          <a:ln w="9525">
            <a:noFill/>
            <a:miter lim="800000"/>
            <a:headEnd/>
            <a:tailEnd/>
          </a:ln>
          <a:effectLst/>
        </p:spPr>
        <p:txBody>
          <a:bodyPr wrap="none" anchor="ctr"/>
          <a:lstStyle/>
          <a:p>
            <a:pPr fontAlgn="auto">
              <a:spcBef>
                <a:spcPts val="0"/>
              </a:spcBef>
              <a:spcAft>
                <a:spcPts val="0"/>
              </a:spcAft>
              <a:defRPr/>
            </a:pPr>
            <a:endParaRPr lang="fr-FR" dirty="0">
              <a:latin typeface="+mn-lt"/>
              <a:cs typeface="+mn-cs"/>
            </a:endParaRPr>
          </a:p>
        </p:txBody>
      </p:sp>
      <p:pic>
        <p:nvPicPr>
          <p:cNvPr id="6" name="Picture 1"/>
          <p:cNvPicPr>
            <a:picLocks noChangeAspect="1" noChangeArrowheads="1"/>
          </p:cNvPicPr>
          <p:nvPr userDrawn="1"/>
        </p:nvPicPr>
        <p:blipFill>
          <a:blip r:embed="rId3" cstate="print"/>
          <a:srcRect/>
          <a:stretch>
            <a:fillRect/>
          </a:stretch>
        </p:blipFill>
        <p:spPr bwMode="auto">
          <a:xfrm>
            <a:off x="8421688" y="6486525"/>
            <a:ext cx="714375" cy="363538"/>
          </a:xfrm>
          <a:prstGeom prst="rect">
            <a:avLst/>
          </a:prstGeom>
          <a:noFill/>
          <a:ln w="9525">
            <a:noFill/>
            <a:miter lim="800000"/>
            <a:headEnd/>
            <a:tailEnd/>
          </a:ln>
        </p:spPr>
      </p:pic>
      <p:sp>
        <p:nvSpPr>
          <p:cNvPr id="11" name="Rectangle 31"/>
          <p:cNvSpPr>
            <a:spLocks noChangeArrowheads="1"/>
          </p:cNvSpPr>
          <p:nvPr userDrawn="1"/>
        </p:nvSpPr>
        <p:spPr bwMode="auto">
          <a:xfrm>
            <a:off x="3492500" y="6642100"/>
            <a:ext cx="2133600" cy="201613"/>
          </a:xfrm>
          <a:prstGeom prst="rect">
            <a:avLst/>
          </a:prstGeom>
          <a:noFill/>
          <a:ln w="9525" algn="ctr">
            <a:noFill/>
            <a:miter lim="800000"/>
            <a:headEnd/>
            <a:tailEnd/>
          </a:ln>
          <a:effectLst/>
        </p:spPr>
        <p:txBody>
          <a:bodyPr bIns="10800"/>
          <a:lstStyle/>
          <a:p>
            <a:pPr algn="ctr" fontAlgn="auto">
              <a:spcBef>
                <a:spcPts val="0"/>
              </a:spcBef>
              <a:spcAft>
                <a:spcPts val="0"/>
              </a:spcAft>
              <a:defRPr/>
            </a:pPr>
            <a:r>
              <a:rPr lang="en-US" sz="900" dirty="0">
                <a:solidFill>
                  <a:srgbClr val="5F5F5F"/>
                </a:solidFill>
                <a:latin typeface="+mn-lt"/>
                <a:cs typeface="+mn-cs"/>
              </a:rPr>
              <a:t>Page </a:t>
            </a:r>
            <a:fld id="{DFEF78F5-5A39-4BB7-8C2D-793862BD0A8C}" type="slidenum">
              <a:rPr lang="en-US" sz="900">
                <a:solidFill>
                  <a:srgbClr val="5F5F5F"/>
                </a:solidFill>
                <a:latin typeface="+mn-lt"/>
                <a:cs typeface="+mn-cs"/>
              </a:rPr>
              <a:pPr algn="ctr" fontAlgn="auto">
                <a:spcBef>
                  <a:spcPts val="0"/>
                </a:spcBef>
                <a:spcAft>
                  <a:spcPts val="0"/>
                </a:spcAft>
                <a:defRPr/>
              </a:pPr>
              <a:t>‹N°›</a:t>
            </a:fld>
            <a:endParaRPr lang="en-US" sz="900" dirty="0">
              <a:solidFill>
                <a:srgbClr val="5F5F5F"/>
              </a:solidFill>
              <a:latin typeface="+mn-lt"/>
              <a:cs typeface="+mn-cs"/>
            </a:endParaRPr>
          </a:p>
        </p:txBody>
      </p:sp>
      <p:pic>
        <p:nvPicPr>
          <p:cNvPr id="7" name="Picture 1"/>
          <p:cNvPicPr>
            <a:picLocks noChangeAspect="1" noChangeArrowheads="1"/>
          </p:cNvPicPr>
          <p:nvPr userDrawn="1"/>
        </p:nvPicPr>
        <p:blipFill>
          <a:blip r:embed="rId4" cstate="print"/>
          <a:srcRect/>
          <a:stretch>
            <a:fillRect/>
          </a:stretch>
        </p:blipFill>
        <p:spPr bwMode="auto">
          <a:xfrm>
            <a:off x="7443211" y="155202"/>
            <a:ext cx="1683693" cy="68544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0"/>
            <a:ext cx="9144000" cy="1268413"/>
          </a:xfrm>
          <a:prstGeom prst="rect">
            <a:avLst/>
          </a:prstGeom>
          <a:solidFill>
            <a:srgbClr val="DDDDDD"/>
          </a:solidFill>
          <a:ln w="9525">
            <a:noFill/>
            <a:miter lim="800000"/>
            <a:headEnd/>
            <a:tailEnd/>
          </a:ln>
          <a:effectLst/>
        </p:spPr>
        <p:txBody>
          <a:bodyPr wrap="none" anchor="ctr"/>
          <a:lstStyle/>
          <a:p>
            <a:pPr fontAlgn="auto">
              <a:spcBef>
                <a:spcPts val="0"/>
              </a:spcBef>
              <a:spcAft>
                <a:spcPts val="0"/>
              </a:spcAft>
              <a:defRPr/>
            </a:pPr>
            <a:endParaRPr lang="fr-FR" dirty="0">
              <a:latin typeface="+mn-lt"/>
              <a:cs typeface="+mn-cs"/>
            </a:endParaRPr>
          </a:p>
        </p:txBody>
      </p:sp>
      <p:sp>
        <p:nvSpPr>
          <p:cNvPr id="1055" name="Rectangle 31"/>
          <p:cNvSpPr>
            <a:spLocks noChangeArrowheads="1"/>
          </p:cNvSpPr>
          <p:nvPr/>
        </p:nvSpPr>
        <p:spPr bwMode="auto">
          <a:xfrm>
            <a:off x="3492500" y="6642100"/>
            <a:ext cx="2133600" cy="201613"/>
          </a:xfrm>
          <a:prstGeom prst="rect">
            <a:avLst/>
          </a:prstGeom>
          <a:noFill/>
          <a:ln w="9525" algn="ctr">
            <a:noFill/>
            <a:miter lim="800000"/>
            <a:headEnd/>
            <a:tailEnd/>
          </a:ln>
          <a:effectLst/>
        </p:spPr>
        <p:txBody>
          <a:bodyPr bIns="10800"/>
          <a:lstStyle/>
          <a:p>
            <a:pPr algn="ctr" fontAlgn="auto">
              <a:spcBef>
                <a:spcPts val="0"/>
              </a:spcBef>
              <a:spcAft>
                <a:spcPts val="0"/>
              </a:spcAft>
              <a:defRPr/>
            </a:pPr>
            <a:r>
              <a:rPr lang="en-US" sz="900" dirty="0">
                <a:solidFill>
                  <a:srgbClr val="5F5F5F"/>
                </a:solidFill>
                <a:latin typeface="+mn-lt"/>
                <a:cs typeface="+mn-cs"/>
              </a:rPr>
              <a:t>Page </a:t>
            </a:r>
            <a:fld id="{DFEF78F5-5A39-4BB7-8C2D-793862BD0A8C}" type="slidenum">
              <a:rPr lang="en-US" sz="900">
                <a:solidFill>
                  <a:srgbClr val="5F5F5F"/>
                </a:solidFill>
                <a:latin typeface="+mn-lt"/>
                <a:cs typeface="+mn-cs"/>
              </a:rPr>
              <a:pPr algn="ctr" fontAlgn="auto">
                <a:spcBef>
                  <a:spcPts val="0"/>
                </a:spcBef>
                <a:spcAft>
                  <a:spcPts val="0"/>
                </a:spcAft>
                <a:defRPr/>
              </a:pPr>
              <a:t>‹N°›</a:t>
            </a:fld>
            <a:endParaRPr lang="en-US" sz="900" dirty="0">
              <a:solidFill>
                <a:srgbClr val="5F5F5F"/>
              </a:solidFill>
              <a:latin typeface="+mn-lt"/>
              <a:cs typeface="+mn-cs"/>
            </a:endParaRPr>
          </a:p>
        </p:txBody>
      </p:sp>
      <p:pic>
        <p:nvPicPr>
          <p:cNvPr id="7" name="Picture 2" descr="C:\Documents and Settings\stagiaire_2\Bureau\bulles3.jpg"/>
          <p:cNvPicPr>
            <a:picLocks noChangeAspect="1" noChangeArrowheads="1"/>
          </p:cNvPicPr>
          <p:nvPr/>
        </p:nvPicPr>
        <p:blipFill>
          <a:blip r:embed="rId13" cstate="print">
            <a:lum bright="60000" contrast="-79000"/>
          </a:blip>
          <a:srcRect l="1535" t="10041" r="2343" b="1572"/>
          <a:stretch>
            <a:fillRect/>
          </a:stretch>
        </p:blipFill>
        <p:spPr bwMode="auto">
          <a:xfrm>
            <a:off x="0" y="1268760"/>
            <a:ext cx="9116640" cy="5589239"/>
          </a:xfrm>
          <a:prstGeom prst="rect">
            <a:avLst/>
          </a:prstGeom>
          <a:noFill/>
        </p:spPr>
      </p:pic>
      <p:pic>
        <p:nvPicPr>
          <p:cNvPr id="5" name="Picture 1"/>
          <p:cNvPicPr>
            <a:picLocks noChangeAspect="1" noChangeArrowheads="1"/>
          </p:cNvPicPr>
          <p:nvPr userDrawn="1"/>
        </p:nvPicPr>
        <p:blipFill>
          <a:blip r:embed="rId14" cstate="print"/>
          <a:srcRect/>
          <a:stretch>
            <a:fillRect/>
          </a:stretch>
        </p:blipFill>
        <p:spPr bwMode="auto">
          <a:xfrm>
            <a:off x="7443211" y="155202"/>
            <a:ext cx="1683693" cy="68544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8" r:id="rId1"/>
    <p:sldLayoutId id="2147484179"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b="1">
          <a:solidFill>
            <a:srgbClr val="5F5F5F"/>
          </a:solidFill>
          <a:latin typeface="+mn-lt"/>
        </a:defRPr>
      </a:lvl2pPr>
      <a:lvl3pPr marL="1143000" indent="-228600" algn="l" rtl="0" eaLnBrk="0" fontAlgn="base" hangingPunct="0">
        <a:spcBef>
          <a:spcPct val="20000"/>
        </a:spcBef>
        <a:spcAft>
          <a:spcPct val="0"/>
        </a:spcAft>
        <a:buSzPct val="90000"/>
        <a:buFont typeface="Webdings" pitchFamily="18" charset="2"/>
        <a:buChar char="•"/>
        <a:defRPr sz="1400">
          <a:solidFill>
            <a:srgbClr val="5F5F5F"/>
          </a:solidFill>
          <a:latin typeface="+mn-lt"/>
        </a:defRPr>
      </a:lvl3pPr>
      <a:lvl4pPr marL="1600200" indent="-228600" algn="l" rtl="0" eaLnBrk="0" fontAlgn="base" hangingPunct="0">
        <a:spcBef>
          <a:spcPct val="20000"/>
        </a:spcBef>
        <a:spcAft>
          <a:spcPct val="0"/>
        </a:spcAft>
        <a:buChar char="–"/>
        <a:defRPr sz="1200">
          <a:solidFill>
            <a:srgbClr val="5F5F5F"/>
          </a:solidFill>
          <a:latin typeface="+mn-lt"/>
        </a:defRPr>
      </a:lvl4pPr>
      <a:lvl5pPr marL="2057400" indent="-228600" algn="l" rtl="0" eaLnBrk="0" fontAlgn="base" hangingPunct="0">
        <a:spcBef>
          <a:spcPct val="20000"/>
        </a:spcBef>
        <a:spcAft>
          <a:spcPct val="0"/>
        </a:spcAft>
        <a:buChar char="»"/>
        <a:defRPr sz="1200">
          <a:solidFill>
            <a:srgbClr val="5F5F5F"/>
          </a:solidFill>
          <a:latin typeface="+mn-lt"/>
        </a:defRPr>
      </a:lvl5pPr>
      <a:lvl6pPr marL="2514600" indent="-228600" algn="l" rtl="0" fontAlgn="base">
        <a:spcBef>
          <a:spcPct val="20000"/>
        </a:spcBef>
        <a:spcAft>
          <a:spcPct val="0"/>
        </a:spcAft>
        <a:defRPr sz="1200">
          <a:solidFill>
            <a:srgbClr val="5F5F5F"/>
          </a:solidFill>
          <a:latin typeface="+mn-lt"/>
        </a:defRPr>
      </a:lvl6pPr>
      <a:lvl7pPr marL="2971800" indent="-228600" algn="l" rtl="0" fontAlgn="base">
        <a:spcBef>
          <a:spcPct val="20000"/>
        </a:spcBef>
        <a:spcAft>
          <a:spcPct val="0"/>
        </a:spcAft>
        <a:defRPr sz="1200">
          <a:solidFill>
            <a:srgbClr val="5F5F5F"/>
          </a:solidFill>
          <a:latin typeface="+mn-lt"/>
        </a:defRPr>
      </a:lvl7pPr>
      <a:lvl8pPr marL="3429000" indent="-228600" algn="l" rtl="0" fontAlgn="base">
        <a:spcBef>
          <a:spcPct val="20000"/>
        </a:spcBef>
        <a:spcAft>
          <a:spcPct val="0"/>
        </a:spcAft>
        <a:defRPr sz="1200">
          <a:solidFill>
            <a:srgbClr val="5F5F5F"/>
          </a:solidFill>
          <a:latin typeface="+mn-lt"/>
        </a:defRPr>
      </a:lvl8pPr>
      <a:lvl9pPr marL="3886200" indent="-228600" algn="l" rtl="0" fontAlgn="base">
        <a:spcBef>
          <a:spcPct val="20000"/>
        </a:spcBef>
        <a:spcAft>
          <a:spcPct val="0"/>
        </a:spcAft>
        <a:defRPr sz="1200">
          <a:solidFill>
            <a:srgbClr val="5F5F5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hyperlink" Target="mailto:vjourdan@panelontheweb.com" TargetMode="External"/><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http://www.promiseconsultinginc.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vjourdan@promiseconsultinginc.com" TargetMode="External"/><Relationship Id="rId4" Type="http://schemas.openxmlformats.org/officeDocument/2006/relationships/hyperlink" Target="http://www.whatsnewinmarketing.blogpsiri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chart" Target="../charts/chart2.xml"/><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chart" Target="../charts/chart9.xml"/><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3.jpeg"/><Relationship Id="rId10" Type="http://schemas.openxmlformats.org/officeDocument/2006/relationships/image" Target="../media/image20.jpeg"/><Relationship Id="rId4" Type="http://schemas.openxmlformats.org/officeDocument/2006/relationships/chart" Target="../charts/chart10.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stagiaire_2\Bureau\bulles3.jpg"/>
          <p:cNvPicPr>
            <a:picLocks noChangeAspect="1" noChangeArrowheads="1"/>
          </p:cNvPicPr>
          <p:nvPr/>
        </p:nvPicPr>
        <p:blipFill>
          <a:blip r:embed="rId3" cstate="print">
            <a:lum bright="48000" contrast="-79000"/>
          </a:blip>
          <a:srcRect l="1535" t="10041" r="19891" b="1572"/>
          <a:stretch>
            <a:fillRect/>
          </a:stretch>
        </p:blipFill>
        <p:spPr bwMode="auto">
          <a:xfrm>
            <a:off x="-16" y="0"/>
            <a:ext cx="9144016" cy="6857999"/>
          </a:xfrm>
          <a:prstGeom prst="rect">
            <a:avLst/>
          </a:prstGeom>
          <a:noFill/>
        </p:spPr>
      </p:pic>
      <p:sp>
        <p:nvSpPr>
          <p:cNvPr id="5123" name="Titre 1"/>
          <p:cNvSpPr>
            <a:spLocks noGrp="1"/>
          </p:cNvSpPr>
          <p:nvPr>
            <p:ph type="ctrTitle" idx="4294967295"/>
          </p:nvPr>
        </p:nvSpPr>
        <p:spPr bwMode="auto">
          <a:xfrm>
            <a:off x="-36512" y="-9525"/>
            <a:ext cx="8784976" cy="61341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714375" indent="-714375" algn="l">
              <a:spcAft>
                <a:spcPts val="2400"/>
              </a:spcAft>
            </a:pPr>
            <a:r>
              <a:rPr lang="fr-FR" sz="9200" noProof="1" smtClean="0">
                <a:solidFill>
                  <a:srgbClr val="FF6600"/>
                </a:solidFill>
                <a:ea typeface="ＭＳ Ｐゴシック" pitchFamily="34" charset="-128"/>
              </a:rPr>
              <a:t> 	</a:t>
            </a:r>
            <a:r>
              <a:rPr lang="fr-FR" sz="7400" noProof="1" smtClean="0">
                <a:solidFill>
                  <a:srgbClr val="FF6600"/>
                </a:solidFill>
                <a:ea typeface="ＭＳ Ｐゴシック" pitchFamily="34" charset="-128"/>
              </a:rPr>
              <a:t>promise</a:t>
            </a:r>
            <a:r>
              <a:rPr lang="fr-FR" noProof="1" smtClean="0">
                <a:solidFill>
                  <a:srgbClr val="FF6600"/>
                </a:solidFill>
                <a:ea typeface="ＭＳ Ｐゴシック" pitchFamily="34" charset="-128"/>
              </a:rPr>
              <a:t/>
            </a:r>
            <a:br>
              <a:rPr lang="fr-FR" noProof="1" smtClean="0">
                <a:solidFill>
                  <a:srgbClr val="FF6600"/>
                </a:solidFill>
                <a:ea typeface="ＭＳ Ｐゴシック" pitchFamily="34" charset="-128"/>
              </a:rPr>
            </a:br>
            <a:r>
              <a:rPr lang="fr-FR" noProof="1" smtClean="0">
                <a:solidFill>
                  <a:srgbClr val="FF6600"/>
                </a:solidFill>
                <a:ea typeface="ＭＳ Ｐゴシック" pitchFamily="34" charset="-128"/>
              </a:rPr>
              <a:t>		</a:t>
            </a:r>
            <a:r>
              <a:rPr lang="fr-FR" sz="2400" i="1" noProof="1" smtClean="0">
                <a:solidFill>
                  <a:srgbClr val="FF6600"/>
                </a:solidFill>
                <a:ea typeface="ＭＳ Ｐゴシック" pitchFamily="34" charset="-128"/>
              </a:rPr>
              <a:t>The language of decision-makers</a:t>
            </a:r>
            <a:r>
              <a:rPr lang="fr-FR" b="1" noProof="1" smtClean="0">
                <a:solidFill>
                  <a:srgbClr val="FF6600"/>
                </a:solidFill>
                <a:ea typeface="ＭＳ Ｐゴシック" pitchFamily="34" charset="-128"/>
              </a:rPr>
              <a:t/>
            </a:r>
            <a:br>
              <a:rPr lang="fr-FR" b="1" noProof="1" smtClean="0">
                <a:solidFill>
                  <a:srgbClr val="FF6600"/>
                </a:solidFill>
                <a:ea typeface="ＭＳ Ｐゴシック" pitchFamily="34" charset="-128"/>
              </a:rPr>
            </a:br>
            <a:r>
              <a:rPr lang="fr-FR" sz="1600" noProof="1" smtClean="0">
                <a:solidFill>
                  <a:srgbClr val="000000"/>
                </a:solidFill>
                <a:ea typeface="ＭＳ Ｐゴシック" pitchFamily="34" charset="-128"/>
              </a:rPr>
              <a:t/>
            </a:r>
            <a:br>
              <a:rPr lang="fr-FR" sz="1600" noProof="1" smtClean="0">
                <a:solidFill>
                  <a:srgbClr val="000000"/>
                </a:solidFill>
                <a:ea typeface="ＭＳ Ｐゴシック" pitchFamily="34" charset="-128"/>
              </a:rPr>
            </a:br>
            <a:r>
              <a:rPr lang="fr-FR" sz="1600" b="1" i="1" noProof="1" smtClean="0">
                <a:solidFill>
                  <a:srgbClr val="606060"/>
                </a:solidFill>
                <a:ea typeface="ＭＳ Ｐゴシック" pitchFamily="34" charset="-128"/>
              </a:rPr>
              <a:t> 			     </a:t>
            </a:r>
            <a:br>
              <a:rPr lang="fr-FR" sz="1600" b="1" i="1" noProof="1" smtClean="0">
                <a:solidFill>
                  <a:srgbClr val="606060"/>
                </a:solidFill>
                <a:ea typeface="ＭＳ Ｐゴシック" pitchFamily="34" charset="-128"/>
              </a:rPr>
            </a:br>
            <a:r>
              <a:rPr lang="fr-FR" sz="1600" b="1" i="1" noProof="1" smtClean="0">
                <a:solidFill>
                  <a:srgbClr val="606060"/>
                </a:solidFill>
                <a:ea typeface="ＭＳ Ｐゴシック" pitchFamily="34" charset="-128"/>
              </a:rPr>
              <a:t/>
            </a:r>
            <a:br>
              <a:rPr lang="fr-FR" sz="1600" b="1" i="1" noProof="1" smtClean="0">
                <a:solidFill>
                  <a:srgbClr val="606060"/>
                </a:solidFill>
                <a:ea typeface="ＭＳ Ｐゴシック" pitchFamily="34" charset="-128"/>
              </a:rPr>
            </a:br>
            <a:r>
              <a:rPr lang="fr-FR" sz="1600" b="1" i="1" noProof="1" smtClean="0">
                <a:solidFill>
                  <a:srgbClr val="606060"/>
                </a:solidFill>
                <a:ea typeface="ＭＳ Ｐゴシック" pitchFamily="34" charset="-128"/>
              </a:rPr>
              <a:t>			     	</a:t>
            </a:r>
            <a:br>
              <a:rPr lang="fr-FR" sz="1600" b="1" i="1" noProof="1" smtClean="0">
                <a:solidFill>
                  <a:srgbClr val="606060"/>
                </a:solidFill>
                <a:ea typeface="ＭＳ Ｐゴシック" pitchFamily="34" charset="-128"/>
              </a:rPr>
            </a:br>
            <a:r>
              <a:rPr lang="fr-FR" sz="1600" b="1" i="1" noProof="1" smtClean="0">
                <a:solidFill>
                  <a:srgbClr val="606060"/>
                </a:solidFill>
                <a:ea typeface="ＭＳ Ｐゴシック" pitchFamily="34" charset="-128"/>
              </a:rPr>
              <a:t>			     	</a:t>
            </a:r>
            <a:br>
              <a:rPr lang="fr-FR" sz="1600" b="1" i="1" noProof="1" smtClean="0">
                <a:solidFill>
                  <a:srgbClr val="606060"/>
                </a:solidFill>
                <a:ea typeface="ＭＳ Ｐゴシック" pitchFamily="34" charset="-128"/>
              </a:rPr>
            </a:br>
            <a:r>
              <a:rPr lang="fr-FR" sz="1600" b="1" i="1" noProof="1" smtClean="0">
                <a:solidFill>
                  <a:srgbClr val="606060"/>
                </a:solidFill>
                <a:ea typeface="ＭＳ Ｐゴシック" pitchFamily="34" charset="-128"/>
              </a:rPr>
              <a:t>			     </a:t>
            </a:r>
            <a:r>
              <a:rPr lang="fr-FR" sz="1600" b="1" i="1" noProof="1" smtClean="0">
                <a:solidFill>
                  <a:srgbClr val="000000"/>
                </a:solidFill>
                <a:ea typeface="ＭＳ Ｐゴシック" pitchFamily="34" charset="-128"/>
              </a:rPr>
              <a:t/>
            </a:r>
            <a:br>
              <a:rPr lang="fr-FR" sz="1600" b="1" i="1" noProof="1" smtClean="0">
                <a:solidFill>
                  <a:srgbClr val="000000"/>
                </a:solidFill>
                <a:ea typeface="ＭＳ Ｐゴシック" pitchFamily="34" charset="-128"/>
              </a:rPr>
            </a:br>
            <a:r>
              <a:rPr lang="fr-FR" sz="1600" b="1" i="1" noProof="1" smtClean="0">
                <a:solidFill>
                  <a:srgbClr val="000000"/>
                </a:solidFill>
                <a:ea typeface="ＭＳ Ｐゴシック" pitchFamily="34" charset="-128"/>
              </a:rPr>
              <a:t>		</a:t>
            </a:r>
            <a:br>
              <a:rPr lang="fr-FR" sz="1600" b="1" i="1" noProof="1" smtClean="0">
                <a:solidFill>
                  <a:srgbClr val="000000"/>
                </a:solidFill>
                <a:ea typeface="ＭＳ Ｐゴシック" pitchFamily="34" charset="-128"/>
              </a:rPr>
            </a:br>
            <a:r>
              <a:rPr lang="fr-FR" sz="1600" b="1" i="1" noProof="1" smtClean="0">
                <a:solidFill>
                  <a:srgbClr val="000000"/>
                </a:solidFill>
                <a:ea typeface="ＭＳ Ｐゴシック" pitchFamily="34" charset="-128"/>
              </a:rPr>
              <a:t/>
            </a:r>
            <a:br>
              <a:rPr lang="fr-FR" sz="1600" b="1" i="1" noProof="1" smtClean="0">
                <a:solidFill>
                  <a:srgbClr val="000000"/>
                </a:solidFill>
                <a:ea typeface="ＭＳ Ｐゴシック" pitchFamily="34" charset="-128"/>
              </a:rPr>
            </a:br>
            <a:r>
              <a:rPr lang="fr-FR" sz="1600" b="1" i="1" noProof="1" smtClean="0">
                <a:solidFill>
                  <a:srgbClr val="000000"/>
                </a:solidFill>
                <a:ea typeface="ＭＳ Ｐゴシック" pitchFamily="34" charset="-128"/>
              </a:rPr>
              <a:t/>
            </a:r>
            <a:br>
              <a:rPr lang="fr-FR" sz="1600" b="1" i="1" noProof="1" smtClean="0">
                <a:solidFill>
                  <a:srgbClr val="000000"/>
                </a:solidFill>
                <a:ea typeface="ＭＳ Ｐゴシック" pitchFamily="34" charset="-128"/>
              </a:rPr>
            </a:br>
            <a:r>
              <a:rPr lang="fr-FR" sz="8000" b="1" i="1" noProof="1" smtClean="0">
                <a:solidFill>
                  <a:srgbClr val="000000"/>
                </a:solidFill>
                <a:ea typeface="ＭＳ Ｐゴシック" pitchFamily="34" charset="-128"/>
              </a:rPr>
              <a:t/>
            </a:r>
            <a:br>
              <a:rPr lang="fr-FR" sz="8000" b="1" i="1" noProof="1" smtClean="0">
                <a:solidFill>
                  <a:srgbClr val="000000"/>
                </a:solidFill>
                <a:ea typeface="ＭＳ Ｐゴシック" pitchFamily="34" charset="-128"/>
              </a:rPr>
            </a:br>
            <a:r>
              <a:rPr lang="fr-FR" sz="2800" b="1" noProof="1" smtClean="0">
                <a:solidFill>
                  <a:srgbClr val="FF6600"/>
                </a:solidFill>
                <a:ea typeface="ＭＳ Ｐゴシック" pitchFamily="34" charset="-128"/>
              </a:rPr>
              <a:t>Les marques idéales de champagne </a:t>
            </a:r>
            <a:br>
              <a:rPr lang="fr-FR" sz="2800" b="1" noProof="1" smtClean="0">
                <a:solidFill>
                  <a:srgbClr val="FF6600"/>
                </a:solidFill>
                <a:ea typeface="ＭＳ Ｐゴシック" pitchFamily="34" charset="-128"/>
              </a:rPr>
            </a:br>
            <a:r>
              <a:rPr lang="fr-FR" sz="2800" b="1" noProof="1" smtClean="0">
                <a:solidFill>
                  <a:srgbClr val="FF6600"/>
                </a:solidFill>
                <a:ea typeface="ＭＳ Ｐゴシック" pitchFamily="34" charset="-128"/>
              </a:rPr>
              <a:t>pour les Français</a:t>
            </a:r>
            <a:r>
              <a:rPr lang="fr-FR" sz="700" u="sng" noProof="1" smtClean="0">
                <a:solidFill>
                  <a:schemeClr val="bg2"/>
                </a:solidFill>
                <a:ea typeface="ＭＳ Ｐゴシック" pitchFamily="34" charset="-128"/>
              </a:rPr>
              <a:t/>
            </a:r>
            <a:br>
              <a:rPr lang="fr-FR" sz="700" u="sng" noProof="1" smtClean="0">
                <a:solidFill>
                  <a:schemeClr val="bg2"/>
                </a:solidFill>
                <a:ea typeface="ＭＳ Ｐゴシック" pitchFamily="34" charset="-128"/>
              </a:rPr>
            </a:br>
            <a:r>
              <a:rPr lang="fr-FR" sz="700" u="sng" noProof="1" smtClean="0">
                <a:solidFill>
                  <a:schemeClr val="bg2"/>
                </a:solidFill>
                <a:ea typeface="ＭＳ Ｐゴシック" pitchFamily="34" charset="-128"/>
              </a:rPr>
              <a:t/>
            </a:r>
            <a:br>
              <a:rPr lang="fr-FR" sz="700" u="sng" noProof="1" smtClean="0">
                <a:solidFill>
                  <a:schemeClr val="bg2"/>
                </a:solidFill>
                <a:ea typeface="ＭＳ Ｐゴシック" pitchFamily="34" charset="-128"/>
              </a:rPr>
            </a:br>
            <a:r>
              <a:rPr lang="fr-FR" sz="1800" noProof="1" smtClean="0">
                <a:solidFill>
                  <a:schemeClr val="tx1"/>
                </a:solidFill>
                <a:ea typeface="ＭＳ Ｐゴシック" pitchFamily="34" charset="-128"/>
              </a:rPr>
              <a:t>Juillet 2014</a:t>
            </a:r>
          </a:p>
        </p:txBody>
      </p:sp>
      <p:sp>
        <p:nvSpPr>
          <p:cNvPr id="5126" name="TextBox 6"/>
          <p:cNvSpPr txBox="1">
            <a:spLocks noChangeArrowheads="1"/>
          </p:cNvSpPr>
          <p:nvPr/>
        </p:nvSpPr>
        <p:spPr bwMode="auto">
          <a:xfrm>
            <a:off x="755576" y="1423938"/>
            <a:ext cx="1143000" cy="1006475"/>
          </a:xfrm>
          <a:prstGeom prst="rect">
            <a:avLst/>
          </a:prstGeom>
          <a:noFill/>
          <a:ln w="9525">
            <a:noFill/>
            <a:miter lim="800000"/>
            <a:headEnd/>
            <a:tailEnd/>
          </a:ln>
        </p:spPr>
        <p:txBody>
          <a:bodyPr>
            <a:spAutoFit/>
          </a:bodyPr>
          <a:lstStyle/>
          <a:p>
            <a:r>
              <a:rPr lang="en-US" sz="1000" b="1" dirty="0">
                <a:ea typeface="ＭＳ Ｐゴシック" pitchFamily="34" charset="-128"/>
              </a:rPr>
              <a:t>Policy for a </a:t>
            </a:r>
          </a:p>
          <a:p>
            <a:r>
              <a:rPr lang="en-US" sz="1000" b="1" dirty="0">
                <a:ea typeface="ＭＳ Ｐゴシック" pitchFamily="34" charset="-128"/>
              </a:rPr>
              <a:t>Return on </a:t>
            </a:r>
          </a:p>
          <a:p>
            <a:r>
              <a:rPr lang="en-US" sz="1000" b="1" dirty="0">
                <a:ea typeface="ＭＳ Ｐゴシック" pitchFamily="34" charset="-128"/>
              </a:rPr>
              <a:t>Marketing </a:t>
            </a:r>
          </a:p>
          <a:p>
            <a:r>
              <a:rPr lang="en-US" sz="1000" b="1" dirty="0">
                <a:ea typeface="ＭＳ Ｐゴシック" pitchFamily="34" charset="-128"/>
              </a:rPr>
              <a:t>Investment, </a:t>
            </a:r>
          </a:p>
          <a:p>
            <a:r>
              <a:rPr lang="en-US" sz="1000" b="1" dirty="0">
                <a:ea typeface="ＭＳ Ｐゴシック" pitchFamily="34" charset="-128"/>
              </a:rPr>
              <a:t>Sales and </a:t>
            </a:r>
          </a:p>
          <a:p>
            <a:r>
              <a:rPr lang="en-US" sz="1000" b="1" dirty="0">
                <a:ea typeface="ＭＳ Ｐゴシック" pitchFamily="34" charset="-128"/>
              </a:rPr>
              <a:t>Equity</a:t>
            </a:r>
          </a:p>
        </p:txBody>
      </p:sp>
      <p:sp>
        <p:nvSpPr>
          <p:cNvPr id="5127" name="Text Box 18"/>
          <p:cNvSpPr txBox="1">
            <a:spLocks noChangeArrowheads="1"/>
          </p:cNvSpPr>
          <p:nvPr/>
        </p:nvSpPr>
        <p:spPr bwMode="auto">
          <a:xfrm>
            <a:off x="6031929" y="5903630"/>
            <a:ext cx="3095625" cy="954107"/>
          </a:xfrm>
          <a:prstGeom prst="rect">
            <a:avLst/>
          </a:prstGeom>
          <a:noFill/>
          <a:ln w="9525">
            <a:noFill/>
            <a:miter lim="800000"/>
            <a:headEnd/>
            <a:tailEnd/>
          </a:ln>
        </p:spPr>
        <p:txBody>
          <a:bodyPr>
            <a:spAutoFit/>
          </a:bodyPr>
          <a:lstStyle/>
          <a:p>
            <a:pPr algn="r"/>
            <a:r>
              <a:rPr lang="fr-FR" sz="1400" b="1" noProof="1"/>
              <a:t>Contact </a:t>
            </a:r>
            <a:r>
              <a:rPr lang="fr-FR" sz="1400" b="1" noProof="1" smtClean="0"/>
              <a:t>PROMISE :</a:t>
            </a:r>
            <a:endParaRPr lang="fr-FR" sz="1400" b="1" noProof="1"/>
          </a:p>
          <a:p>
            <a:pPr algn="r"/>
            <a:r>
              <a:rPr lang="fr-FR" sz="1400" noProof="1" smtClean="0"/>
              <a:t>Valérie JOURDAN</a:t>
            </a:r>
            <a:endParaRPr lang="fr-FR" sz="1400" noProof="1"/>
          </a:p>
          <a:p>
            <a:pPr algn="r"/>
            <a:r>
              <a:rPr lang="fr-FR" sz="1400" noProof="1" smtClean="0">
                <a:hlinkClick r:id="rId4"/>
              </a:rPr>
              <a:t>vjourdan@panelontheweb.com</a:t>
            </a:r>
            <a:endParaRPr lang="fr-FR" sz="1400" noProof="1"/>
          </a:p>
          <a:p>
            <a:pPr algn="r"/>
            <a:r>
              <a:rPr lang="fr-FR" sz="1400" noProof="1"/>
              <a:t>Téléphone : +</a:t>
            </a:r>
            <a:r>
              <a:rPr lang="fr-FR" sz="1400" noProof="1" smtClean="0"/>
              <a:t>33.1.78.09.03.65</a:t>
            </a:r>
            <a:endParaRPr lang="fr-FR" sz="1400" noProof="1"/>
          </a:p>
        </p:txBody>
      </p:sp>
      <p:pic>
        <p:nvPicPr>
          <p:cNvPr id="3" name="Picture 2" descr="C:\Documents and Settings\stagiaire_2\Bureau\moet et chandon.jpeg"/>
          <p:cNvPicPr>
            <a:picLocks noChangeAspect="1" noChangeArrowheads="1"/>
          </p:cNvPicPr>
          <p:nvPr/>
        </p:nvPicPr>
        <p:blipFill>
          <a:blip r:embed="rId5" cstate="print"/>
          <a:srcRect/>
          <a:stretch>
            <a:fillRect/>
          </a:stretch>
        </p:blipFill>
        <p:spPr bwMode="auto">
          <a:xfrm>
            <a:off x="7308304" y="4047203"/>
            <a:ext cx="1687688" cy="720080"/>
          </a:xfrm>
          <a:prstGeom prst="rect">
            <a:avLst/>
          </a:prstGeom>
          <a:noFill/>
        </p:spPr>
      </p:pic>
      <p:pic>
        <p:nvPicPr>
          <p:cNvPr id="1027" name="Picture 3" descr="C:\Documents and Settings\stagiaire_2\Bureau\louis.jpeg"/>
          <p:cNvPicPr>
            <a:picLocks noChangeAspect="1" noChangeArrowheads="1"/>
          </p:cNvPicPr>
          <p:nvPr/>
        </p:nvPicPr>
        <p:blipFill>
          <a:blip r:embed="rId6" cstate="print"/>
          <a:srcRect/>
          <a:stretch>
            <a:fillRect/>
          </a:stretch>
        </p:blipFill>
        <p:spPr bwMode="auto">
          <a:xfrm>
            <a:off x="7308304" y="2129108"/>
            <a:ext cx="1687687" cy="804463"/>
          </a:xfrm>
          <a:prstGeom prst="rect">
            <a:avLst/>
          </a:prstGeom>
          <a:noFill/>
        </p:spPr>
      </p:pic>
      <p:pic>
        <p:nvPicPr>
          <p:cNvPr id="1028" name="Picture 4" descr="C:\Documents and Settings\stagiaire_2\Bureau\veuve.jpeg"/>
          <p:cNvPicPr>
            <a:picLocks noChangeAspect="1" noChangeArrowheads="1"/>
          </p:cNvPicPr>
          <p:nvPr/>
        </p:nvPicPr>
        <p:blipFill>
          <a:blip r:embed="rId7" cstate="print"/>
          <a:srcRect/>
          <a:stretch>
            <a:fillRect/>
          </a:stretch>
        </p:blipFill>
        <p:spPr bwMode="auto">
          <a:xfrm>
            <a:off x="7308304" y="2996952"/>
            <a:ext cx="1687687" cy="984484"/>
          </a:xfrm>
          <a:prstGeom prst="rect">
            <a:avLst/>
          </a:prstGeom>
          <a:noFill/>
        </p:spPr>
      </p:pic>
      <p:pic>
        <p:nvPicPr>
          <p:cNvPr id="1029" name="Picture 5" descr="C:\Documents and Settings\stagiaire_2\Bureau\mumm.jpeg"/>
          <p:cNvPicPr>
            <a:picLocks noChangeAspect="1" noChangeArrowheads="1"/>
          </p:cNvPicPr>
          <p:nvPr/>
        </p:nvPicPr>
        <p:blipFill>
          <a:blip r:embed="rId8" cstate="print"/>
          <a:srcRect t="3557" r="166" b="19367"/>
          <a:stretch>
            <a:fillRect/>
          </a:stretch>
        </p:blipFill>
        <p:spPr bwMode="auto">
          <a:xfrm>
            <a:off x="5220072" y="2123977"/>
            <a:ext cx="1800000" cy="1171954"/>
          </a:xfrm>
          <a:prstGeom prst="rect">
            <a:avLst/>
          </a:prstGeom>
          <a:noFill/>
        </p:spPr>
      </p:pic>
      <p:pic>
        <p:nvPicPr>
          <p:cNvPr id="1030" name="Picture 6" descr="C:\Documents and Settings\stagiaire_2\Bureau\krug.jpeg"/>
          <p:cNvPicPr>
            <a:picLocks noChangeAspect="1" noChangeArrowheads="1"/>
          </p:cNvPicPr>
          <p:nvPr/>
        </p:nvPicPr>
        <p:blipFill>
          <a:blip r:embed="rId9" cstate="print"/>
          <a:srcRect l="4917" t="13583" r="5594" b="19085"/>
          <a:stretch>
            <a:fillRect/>
          </a:stretch>
        </p:blipFill>
        <p:spPr bwMode="auto">
          <a:xfrm>
            <a:off x="5220072" y="3421846"/>
            <a:ext cx="1800000" cy="1354315"/>
          </a:xfrm>
          <a:prstGeom prst="rect">
            <a:avLst/>
          </a:prstGeom>
          <a:noFill/>
        </p:spPr>
      </p:pic>
      <p:pic>
        <p:nvPicPr>
          <p:cNvPr id="4" name="Picture 2"/>
          <p:cNvPicPr>
            <a:picLocks noChangeAspect="1" noChangeArrowheads="1"/>
          </p:cNvPicPr>
          <p:nvPr/>
        </p:nvPicPr>
        <p:blipFill>
          <a:blip r:embed="rId10" cstate="print"/>
          <a:srcRect/>
          <a:stretch>
            <a:fillRect/>
          </a:stretch>
        </p:blipFill>
        <p:spPr bwMode="auto">
          <a:xfrm>
            <a:off x="6570468" y="182305"/>
            <a:ext cx="2555776" cy="1095333"/>
          </a:xfrm>
          <a:prstGeom prst="rect">
            <a:avLst/>
          </a:prstGeom>
          <a:noFill/>
          <a:ln w="9525">
            <a:noFill/>
            <a:miter lim="800000"/>
            <a:headEnd/>
            <a:tailEnd/>
          </a:ln>
        </p:spPr>
      </p:pic>
      <p:pic>
        <p:nvPicPr>
          <p:cNvPr id="18" name="Picture 5" descr="LOGO JPL CONSULTING.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08858" y="4105611"/>
            <a:ext cx="1242862" cy="691541"/>
          </a:xfrm>
          <a:prstGeom prst="rect">
            <a:avLst/>
          </a:prstGeom>
          <a:noFill/>
          <a:ln w="9525">
            <a:noFill/>
            <a:miter lim="800000"/>
            <a:headEnd/>
            <a:tailEnd/>
          </a:ln>
        </p:spPr>
      </p:pic>
      <p:pic>
        <p:nvPicPr>
          <p:cNvPr id="19" name="Picture 7" descr="LOGO PANEL ON THE WEB.JP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08858" y="3185319"/>
            <a:ext cx="1242862" cy="621431"/>
          </a:xfrm>
          <a:prstGeom prst="rect">
            <a:avLst/>
          </a:prstGeom>
          <a:noFill/>
          <a:ln w="9525">
            <a:noFill/>
            <a:miter lim="800000"/>
            <a:headEnd/>
            <a:tailEnd/>
          </a:ln>
        </p:spPr>
      </p:pic>
      <p:sp>
        <p:nvSpPr>
          <p:cNvPr id="20" name="ZoneTexte 19"/>
          <p:cNvSpPr txBox="1"/>
          <p:nvPr/>
        </p:nvSpPr>
        <p:spPr>
          <a:xfrm>
            <a:off x="2043311" y="3206882"/>
            <a:ext cx="2965364" cy="584775"/>
          </a:xfrm>
          <a:prstGeom prst="rect">
            <a:avLst/>
          </a:prstGeom>
          <a:noFill/>
        </p:spPr>
        <p:txBody>
          <a:bodyPr wrap="none" rtlCol="0">
            <a:spAutoFit/>
          </a:bodyPr>
          <a:lstStyle/>
          <a:p>
            <a:r>
              <a:rPr lang="fr-FR" sz="1600" b="1" dirty="0" smtClean="0"/>
              <a:t>Promise / Panel On The Web</a:t>
            </a:r>
            <a:endParaRPr lang="fr-FR" sz="1600" b="1" dirty="0"/>
          </a:p>
          <a:p>
            <a:r>
              <a:rPr lang="fr-FR" sz="1600" dirty="0" smtClean="0"/>
              <a:t>Etudes de marché</a:t>
            </a:r>
            <a:endParaRPr lang="fr-FR" sz="1600" dirty="0"/>
          </a:p>
        </p:txBody>
      </p:sp>
      <p:sp>
        <p:nvSpPr>
          <p:cNvPr id="21" name="ZoneTexte 20"/>
          <p:cNvSpPr txBox="1"/>
          <p:nvPr/>
        </p:nvSpPr>
        <p:spPr>
          <a:xfrm>
            <a:off x="2042195" y="4145693"/>
            <a:ext cx="2724913" cy="584775"/>
          </a:xfrm>
          <a:prstGeom prst="rect">
            <a:avLst/>
          </a:prstGeom>
          <a:noFill/>
        </p:spPr>
        <p:txBody>
          <a:bodyPr wrap="none" rtlCol="0">
            <a:spAutoFit/>
          </a:bodyPr>
          <a:lstStyle/>
          <a:p>
            <a:r>
              <a:rPr lang="fr-FR" sz="1600" b="1" dirty="0" smtClean="0"/>
              <a:t>Promise / JPL Consulting </a:t>
            </a:r>
          </a:p>
          <a:p>
            <a:r>
              <a:rPr lang="fr-FR" sz="1600" dirty="0" smtClean="0"/>
              <a:t>Conseil Marketing</a:t>
            </a:r>
            <a:endParaRPr lang="fr-FR" sz="1600" dirty="0"/>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268760"/>
            <a:ext cx="9144000" cy="5589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3339" name="Text Box 3"/>
          <p:cNvSpPr txBox="1">
            <a:spLocks noChangeArrowheads="1"/>
          </p:cNvSpPr>
          <p:nvPr/>
        </p:nvSpPr>
        <p:spPr bwMode="auto">
          <a:xfrm>
            <a:off x="849313" y="58738"/>
            <a:ext cx="8358187" cy="615553"/>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endParaRPr lang="fr-FR" sz="2000" b="1" noProof="1">
              <a:solidFill>
                <a:srgbClr val="5F5F5F"/>
              </a:solidFill>
            </a:endParaRPr>
          </a:p>
          <a:p>
            <a:r>
              <a:rPr lang="fr-FR" sz="1400" noProof="1" smtClean="0">
                <a:solidFill>
                  <a:srgbClr val="FF6600"/>
                </a:solidFill>
              </a:rPr>
              <a:t>Executive Summary	(1/5)</a:t>
            </a:r>
            <a:endParaRPr lang="fr-FR" sz="1400" noProof="1">
              <a:solidFill>
                <a:srgbClr val="FF6600"/>
              </a:solidFill>
            </a:endParaRPr>
          </a:p>
        </p:txBody>
      </p:sp>
      <p:sp>
        <p:nvSpPr>
          <p:cNvPr id="2" name="ZoneTexte 1"/>
          <p:cNvSpPr txBox="1"/>
          <p:nvPr/>
        </p:nvSpPr>
        <p:spPr>
          <a:xfrm>
            <a:off x="785818" y="1303596"/>
            <a:ext cx="8358182" cy="5324535"/>
          </a:xfrm>
          <a:prstGeom prst="rect">
            <a:avLst/>
          </a:prstGeom>
          <a:noFill/>
        </p:spPr>
        <p:txBody>
          <a:bodyPr wrap="square" tIns="0" rtlCol="0">
            <a:spAutoFit/>
          </a:bodyPr>
          <a:lstStyle/>
          <a:p>
            <a:pPr algn="just">
              <a:spcBef>
                <a:spcPts val="600"/>
              </a:spcBef>
              <a:buClr>
                <a:srgbClr val="FF6600"/>
              </a:buClr>
            </a:pPr>
            <a:r>
              <a:rPr lang="fr-FR" sz="1400" b="1" dirty="0" smtClean="0">
                <a:solidFill>
                  <a:srgbClr val="FF6600"/>
                </a:solidFill>
              </a:rPr>
              <a:t>METHODOLOGIE :</a:t>
            </a:r>
            <a:endParaRPr lang="fr-FR" sz="1400" dirty="0" smtClean="0"/>
          </a:p>
          <a:p>
            <a:pPr marL="171450" indent="-171450" algn="just">
              <a:spcBef>
                <a:spcPts val="600"/>
              </a:spcBef>
              <a:buClr>
                <a:srgbClr val="FF6600"/>
              </a:buClr>
              <a:buFont typeface="Arial" pitchFamily="34" charset="0"/>
              <a:buChar char="•"/>
            </a:pPr>
            <a:r>
              <a:rPr lang="fr-FR" sz="1400" b="1" dirty="0" smtClean="0"/>
              <a:t>Les données ont été collectées en ligne les 18 et 19 Mars 2014 auprès de 1.605 personnes âgées de 18 ans et plus, </a:t>
            </a:r>
            <a:r>
              <a:rPr lang="fr-FR" sz="1400" dirty="0" smtClean="0"/>
              <a:t>représentatives de la population française sur les critères de genre, d’âge, de PCS du chef de famille, du profil d’acheteur ainsi que la consommation. </a:t>
            </a:r>
          </a:p>
          <a:p>
            <a:pPr marL="171450" indent="-171450" algn="just">
              <a:spcBef>
                <a:spcPts val="600"/>
              </a:spcBef>
              <a:buClr>
                <a:srgbClr val="FF6600"/>
              </a:buClr>
              <a:buFont typeface="Arial" pitchFamily="34" charset="0"/>
              <a:buChar char="•"/>
            </a:pPr>
            <a:r>
              <a:rPr lang="fr-FR" sz="1400" b="1" dirty="0" smtClean="0"/>
              <a:t>La notoriété assistée est ici présentée sous la forme d’indices uniquement </a:t>
            </a:r>
            <a:r>
              <a:rPr lang="fr-FR" sz="1400" dirty="0" smtClean="0"/>
              <a:t>(les % étant disponibles pour nos seuls clients). L’indice permet de mesurer le rapport de notoriété entre les différentes marques de champagne. 31 d’entre elles ont été évaluées. Le critère de sélection s’est fait sur l’importance de l’activité, la visibilité sur le point de vente et le référencement auprès de cavistes.</a:t>
            </a:r>
          </a:p>
          <a:p>
            <a:pPr marL="171450" indent="-171450" algn="just">
              <a:spcBef>
                <a:spcPts val="600"/>
              </a:spcBef>
              <a:buClr>
                <a:srgbClr val="FF6600"/>
              </a:buClr>
              <a:buFont typeface="Arial" pitchFamily="34" charset="0"/>
              <a:buChar char="•"/>
            </a:pPr>
            <a:r>
              <a:rPr lang="fr-FR" sz="1400" b="1" dirty="0" smtClean="0"/>
              <a:t>L’indice aspirationnel est l’un des 18 indices d’un modèle plus général d’évaluation de la performance de marque, dénommé Monitoring Brand Assets®</a:t>
            </a:r>
            <a:r>
              <a:rPr lang="fr-FR" sz="1400" dirty="0" smtClean="0"/>
              <a:t>. Ce modèle est commercialisé par la société Promise Consulting / Panel On The Web. Il est calculé sur la différence entre les % de notes 6-7 (marques idéales / proches de mon idéal) et 1-3 (très éloignées / éloignées de mon idéal). </a:t>
            </a:r>
          </a:p>
          <a:p>
            <a:pPr marL="171450" indent="-171450" algn="just">
              <a:spcBef>
                <a:spcPts val="600"/>
              </a:spcBef>
              <a:buClr>
                <a:srgbClr val="FF6600"/>
              </a:buClr>
              <a:buFont typeface="Arial" pitchFamily="34" charset="0"/>
              <a:buChar char="•"/>
            </a:pPr>
            <a:r>
              <a:rPr lang="fr-FR" sz="1400" b="1" dirty="0" smtClean="0"/>
              <a:t>Plus de 350 marques dans le monde, dans près de 40 pays, ont été étudiées depuis près de 10 ans</a:t>
            </a:r>
            <a:r>
              <a:rPr lang="fr-FR" sz="1400" dirty="0" smtClean="0"/>
              <a:t>, dotant Promise Consulting d’une des toutes premières bases de données normatives en matière de valeur marketing des marques. La société travaille aujourd’hui avec les plus grandes marques du marché, en particulier dans le secteur du luxe, des cosmétiques et de la distribution sélective. Elle étend désormais son expertise à d’autres secteurs, via un réseau de consultants certifiés.</a:t>
            </a:r>
          </a:p>
          <a:p>
            <a:pPr marL="171450" indent="-171450" algn="just">
              <a:spcBef>
                <a:spcPts val="600"/>
              </a:spcBef>
              <a:buClr>
                <a:srgbClr val="FF6600"/>
              </a:buClr>
              <a:buFont typeface="Arial" pitchFamily="34" charset="0"/>
              <a:buChar char="•"/>
            </a:pPr>
            <a:r>
              <a:rPr lang="fr-FR" sz="1400" b="1" dirty="0" smtClean="0"/>
              <a:t>L’étude a été menée à des fins de communication uniquement</a:t>
            </a:r>
            <a:r>
              <a:rPr lang="fr-FR" sz="1400" dirty="0" smtClean="0"/>
              <a:t>. L’utilisation ou la reprise des données disponibles est soumise à l’accord préalable de Promise Consulting ou de Wellcom, son agence de RP. </a:t>
            </a:r>
          </a:p>
          <a:p>
            <a:pPr marL="171450" indent="-171450">
              <a:spcBef>
                <a:spcPts val="600"/>
              </a:spcBef>
              <a:buClr>
                <a:srgbClr val="FF6600"/>
              </a:buClr>
              <a:buFont typeface="Arial" pitchFamily="34" charset="0"/>
              <a:buChar char="•"/>
            </a:pPr>
            <a:endParaRPr lang="fr-FR" sz="200" b="1" dirty="0" smtClean="0"/>
          </a:p>
          <a:p>
            <a:pPr marL="171450" indent="-171450">
              <a:spcBef>
                <a:spcPts val="600"/>
              </a:spcBef>
              <a:buClr>
                <a:srgbClr val="FF6600"/>
              </a:buClr>
              <a:buFont typeface="Arial" pitchFamily="34" charset="0"/>
              <a:buChar char="•"/>
            </a:pPr>
            <a:r>
              <a:rPr lang="fr-FR" sz="1400" b="1" dirty="0" smtClean="0"/>
              <a:t>Pour en savoir plus </a:t>
            </a:r>
            <a:r>
              <a:rPr lang="fr-FR" sz="1400" dirty="0" smtClean="0"/>
              <a:t>: </a:t>
            </a:r>
          </a:p>
        </p:txBody>
      </p:sp>
      <p:sp>
        <p:nvSpPr>
          <p:cNvPr id="15" name="Rectangle 14"/>
          <p:cNvSpPr/>
          <p:nvPr/>
        </p:nvSpPr>
        <p:spPr>
          <a:xfrm>
            <a:off x="3105053" y="6084587"/>
            <a:ext cx="4572000" cy="738664"/>
          </a:xfrm>
          <a:prstGeom prst="rect">
            <a:avLst/>
          </a:prstGeom>
        </p:spPr>
        <p:txBody>
          <a:bodyPr>
            <a:spAutoFit/>
          </a:bodyPr>
          <a:lstStyle/>
          <a:p>
            <a:r>
              <a:rPr lang="fr-FR" sz="1400" b="1" dirty="0" smtClean="0">
                <a:hlinkClick r:id="rId3"/>
              </a:rPr>
              <a:t>http://www.promiseconsultinginc.com</a:t>
            </a:r>
            <a:r>
              <a:rPr lang="fr-FR" sz="1400" b="1" dirty="0" smtClean="0"/>
              <a:t>  </a:t>
            </a:r>
          </a:p>
          <a:p>
            <a:r>
              <a:rPr lang="fr-FR" sz="1400" b="1" dirty="0" smtClean="0">
                <a:hlinkClick r:id="rId4"/>
              </a:rPr>
              <a:t>http://www.whatsnewinmarketing.blogpsirit.com</a:t>
            </a:r>
            <a:r>
              <a:rPr lang="fr-FR" sz="1400" b="1" dirty="0" smtClean="0"/>
              <a:t>  </a:t>
            </a:r>
          </a:p>
          <a:p>
            <a:r>
              <a:rPr lang="fr-FR" sz="1400" b="1" dirty="0" smtClean="0">
                <a:hlinkClick r:id="rId5"/>
              </a:rPr>
              <a:t>vjourdan@promiseconsultinginc.com</a:t>
            </a:r>
            <a:r>
              <a:rPr lang="fr-FR" sz="1400" b="1" dirty="0" smtClean="0"/>
              <a:t> </a:t>
            </a:r>
            <a:endParaRPr lang="fr-FR" sz="1400" b="1" dirty="0"/>
          </a:p>
        </p:txBody>
      </p:sp>
      <p:sp>
        <p:nvSpPr>
          <p:cNvPr id="16" name="Rectangle à coins arrondis 15"/>
          <p:cNvSpPr/>
          <p:nvPr/>
        </p:nvSpPr>
        <p:spPr>
          <a:xfrm>
            <a:off x="-108521" y="-3002"/>
            <a:ext cx="648073" cy="1631802"/>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bg1"/>
                </a:solidFill>
              </a:rPr>
              <a:t>EXECUTIVE SUMMARY</a:t>
            </a:r>
            <a:endParaRPr lang="en-US" sz="1400" noProof="1">
              <a:solidFill>
                <a:schemeClr val="bg1"/>
              </a:solidFill>
            </a:endParaRPr>
          </a:p>
        </p:txBody>
      </p:sp>
      <p:sp>
        <p:nvSpPr>
          <p:cNvPr id="17" name="Rectangle à coins arrondis 16"/>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18" name="Rectangle à coins arrondis 17"/>
          <p:cNvSpPr/>
          <p:nvPr/>
        </p:nvSpPr>
        <p:spPr>
          <a:xfrm>
            <a:off x="-105339" y="3434333"/>
            <a:ext cx="648073" cy="15937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GEOGRAPHIE </a:t>
            </a:r>
          </a:p>
          <a:p>
            <a:pPr algn="ctr">
              <a:defRPr/>
            </a:pPr>
            <a:r>
              <a:rPr lang="fr-FR" sz="1400" noProof="1" smtClean="0">
                <a:solidFill>
                  <a:schemeClr val="tx1"/>
                </a:solidFill>
              </a:rPr>
              <a:t>DU MARCHE</a:t>
            </a:r>
            <a:endParaRPr lang="en-US" sz="1400" noProof="1">
              <a:solidFill>
                <a:schemeClr val="tx1"/>
              </a:solidFill>
            </a:endParaRPr>
          </a:p>
        </p:txBody>
      </p:sp>
      <p:sp>
        <p:nvSpPr>
          <p:cNvPr id="19" name="Rectangle à coins arrondis 18"/>
          <p:cNvSpPr/>
          <p:nvPr/>
        </p:nvSpPr>
        <p:spPr>
          <a:xfrm>
            <a:off x="-105339" y="5029200"/>
            <a:ext cx="648073" cy="1822276"/>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PRESENTATION DES RESULTATS</a:t>
            </a:r>
            <a:endParaRPr lang="en-US" sz="1400" noProof="1">
              <a:solidFill>
                <a:schemeClr val="tx1"/>
              </a:solidFill>
            </a:endParaRPr>
          </a:p>
        </p:txBody>
      </p:sp>
    </p:spTree>
    <p:extLst>
      <p:ext uri="{BB962C8B-B14F-4D97-AF65-F5344CB8AC3E}">
        <p14:creationId xmlns:p14="http://schemas.microsoft.com/office/powerpoint/2010/main" val="3286386330"/>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Text Box 3"/>
          <p:cNvSpPr txBox="1">
            <a:spLocks noChangeArrowheads="1"/>
          </p:cNvSpPr>
          <p:nvPr/>
        </p:nvSpPr>
        <p:spPr bwMode="auto">
          <a:xfrm>
            <a:off x="849313" y="58738"/>
            <a:ext cx="8358187" cy="615553"/>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endParaRPr lang="fr-FR" sz="2000" b="1" noProof="1">
              <a:solidFill>
                <a:srgbClr val="5F5F5F"/>
              </a:solidFill>
            </a:endParaRPr>
          </a:p>
          <a:p>
            <a:r>
              <a:rPr lang="fr-FR" sz="1400" noProof="1" smtClean="0">
                <a:solidFill>
                  <a:srgbClr val="FF6600"/>
                </a:solidFill>
                <a:latin typeface="+mj-lt"/>
              </a:rPr>
              <a:t>Géographie du marché</a:t>
            </a:r>
            <a:endParaRPr lang="fr-FR" sz="1400" noProof="1">
              <a:solidFill>
                <a:srgbClr val="FF6600"/>
              </a:solidFill>
              <a:latin typeface="+mj-lt"/>
            </a:endParaRPr>
          </a:p>
        </p:txBody>
      </p:sp>
      <p:sp>
        <p:nvSpPr>
          <p:cNvPr id="11" name="Rectangle 10"/>
          <p:cNvSpPr/>
          <p:nvPr/>
        </p:nvSpPr>
        <p:spPr>
          <a:xfrm>
            <a:off x="899592" y="1285860"/>
            <a:ext cx="8154948" cy="571504"/>
          </a:xfrm>
          <a:prstGeom prst="rect">
            <a:avLst/>
          </a:prstGeom>
          <a:solidFill>
            <a:srgbClr val="FFA66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pitchFamily="34" charset="0"/>
              </a:rPr>
              <a:t>POPULATION FRANCAISE 18 ANS ET PLUS, ACHAT POUR SOI OU POUR OFFRIR : 100% (1605) </a:t>
            </a:r>
          </a:p>
        </p:txBody>
      </p:sp>
      <p:sp>
        <p:nvSpPr>
          <p:cNvPr id="6" name="Rectangle 5"/>
          <p:cNvSpPr/>
          <p:nvPr/>
        </p:nvSpPr>
        <p:spPr>
          <a:xfrm>
            <a:off x="7249406" y="2000240"/>
            <a:ext cx="1820150" cy="936104"/>
          </a:xfrm>
          <a:prstGeom prst="rect">
            <a:avLst/>
          </a:prstGeom>
          <a:solidFill>
            <a:schemeClr val="tx1">
              <a:lumMod val="65000"/>
              <a:lumOff val="3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fr-FR" sz="1400" dirty="0" smtClean="0">
                <a:solidFill>
                  <a:schemeClr val="bg1"/>
                </a:solidFill>
                <a:latin typeface="Arial" pitchFamily="34" charset="0"/>
              </a:rPr>
              <a:t>Gros acheteurs </a:t>
            </a:r>
          </a:p>
          <a:p>
            <a:pPr algn="ctr"/>
            <a:r>
              <a:rPr lang="fr-FR" sz="1000" dirty="0" smtClean="0">
                <a:solidFill>
                  <a:schemeClr val="bg1"/>
                </a:solidFill>
                <a:latin typeface="Arial" pitchFamily="34" charset="0"/>
              </a:rPr>
              <a:t>(6 bouteilles et plus) </a:t>
            </a:r>
            <a:r>
              <a:rPr lang="fr-FR" sz="1400" dirty="0" smtClean="0">
                <a:solidFill>
                  <a:schemeClr val="bg1"/>
                </a:solidFill>
                <a:latin typeface="Arial" pitchFamily="34" charset="0"/>
              </a:rPr>
              <a:t>:</a:t>
            </a:r>
          </a:p>
          <a:p>
            <a:pPr algn="ctr"/>
            <a:r>
              <a:rPr lang="fr-FR" sz="1400" dirty="0" smtClean="0">
                <a:solidFill>
                  <a:schemeClr val="bg1"/>
                </a:solidFill>
                <a:latin typeface="Arial" pitchFamily="34" charset="0"/>
              </a:rPr>
              <a:t>24% (392)</a:t>
            </a:r>
          </a:p>
        </p:txBody>
      </p:sp>
      <p:sp>
        <p:nvSpPr>
          <p:cNvPr id="7" name="ZoneTexte 6"/>
          <p:cNvSpPr txBox="1"/>
          <p:nvPr/>
        </p:nvSpPr>
        <p:spPr>
          <a:xfrm>
            <a:off x="3142446" y="3214686"/>
            <a:ext cx="1428760" cy="1015663"/>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CSP + : 9%</a:t>
            </a:r>
          </a:p>
          <a:p>
            <a:pPr>
              <a:buFontTx/>
              <a:buChar char="-"/>
            </a:pPr>
            <a:r>
              <a:rPr lang="fr-FR" sz="1200" b="1" dirty="0" smtClean="0"/>
              <a:t>CSP =/- : 48% </a:t>
            </a:r>
          </a:p>
          <a:p>
            <a:pPr>
              <a:buFontTx/>
              <a:buChar char="-"/>
            </a:pPr>
            <a:r>
              <a:rPr lang="fr-FR" sz="1200" b="1" dirty="0" smtClean="0"/>
              <a:t> Inactifs : 43% </a:t>
            </a:r>
          </a:p>
        </p:txBody>
      </p:sp>
      <p:sp>
        <p:nvSpPr>
          <p:cNvPr id="17" name="ZoneTexte 16"/>
          <p:cNvSpPr txBox="1"/>
          <p:nvPr/>
        </p:nvSpPr>
        <p:spPr>
          <a:xfrm>
            <a:off x="3142446" y="4500570"/>
            <a:ext cx="142876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Hommes : 42% </a:t>
            </a:r>
          </a:p>
          <a:p>
            <a:pPr>
              <a:buFontTx/>
              <a:buChar char="-"/>
            </a:pPr>
            <a:r>
              <a:rPr lang="fr-FR" sz="1200" b="1" dirty="0" smtClean="0"/>
              <a:t>Femmes : 58% </a:t>
            </a:r>
          </a:p>
        </p:txBody>
      </p:sp>
      <p:grpSp>
        <p:nvGrpSpPr>
          <p:cNvPr id="2" name="Groupe 23"/>
          <p:cNvGrpSpPr/>
          <p:nvPr/>
        </p:nvGrpSpPr>
        <p:grpSpPr>
          <a:xfrm>
            <a:off x="2856694" y="2928934"/>
            <a:ext cx="285752" cy="3143272"/>
            <a:chOff x="1000100" y="3501232"/>
            <a:chExt cx="285752" cy="3143272"/>
          </a:xfrm>
        </p:grpSpPr>
        <p:cxnSp>
          <p:nvCxnSpPr>
            <p:cNvPr id="19" name="Connecteur droit 18"/>
            <p:cNvCxnSpPr/>
            <p:nvPr/>
          </p:nvCxnSpPr>
          <p:spPr>
            <a:xfrm rot="5400000">
              <a:off x="-571139" y="5072471"/>
              <a:ext cx="3143272" cy="7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000100" y="4144174"/>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000100" y="5430058"/>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Connecteur droit 24"/>
          <p:cNvCxnSpPr/>
          <p:nvPr/>
        </p:nvCxnSpPr>
        <p:spPr>
          <a:xfrm>
            <a:off x="2856694" y="6072206"/>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142446" y="5643578"/>
            <a:ext cx="1428760" cy="1200329"/>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18-34 ans : 37%</a:t>
            </a:r>
          </a:p>
          <a:p>
            <a:pPr>
              <a:buFontTx/>
              <a:buChar char="-"/>
            </a:pPr>
            <a:r>
              <a:rPr lang="fr-FR" sz="1200" b="1" dirty="0" smtClean="0"/>
              <a:t>35-54 ans : 33%</a:t>
            </a:r>
          </a:p>
          <a:p>
            <a:pPr>
              <a:buFontTx/>
              <a:buChar char="-"/>
            </a:pPr>
            <a:r>
              <a:rPr lang="fr-FR" sz="1200" b="1" dirty="0" smtClean="0"/>
              <a:t>55 ans et plus : 30%</a:t>
            </a:r>
          </a:p>
        </p:txBody>
      </p:sp>
      <p:cxnSp>
        <p:nvCxnSpPr>
          <p:cNvPr id="28" name="Connecteur droit 27"/>
          <p:cNvCxnSpPr/>
          <p:nvPr/>
        </p:nvCxnSpPr>
        <p:spPr>
          <a:xfrm rot="5400000">
            <a:off x="5678167" y="4500173"/>
            <a:ext cx="3143272" cy="7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3357157" y="4500173"/>
            <a:ext cx="3143272" cy="7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4891952" y="3571876"/>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891952" y="4857760"/>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7249406" y="4857760"/>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4891952" y="6072206"/>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7249406" y="3643314"/>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7249406" y="6072206"/>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177704" y="3214686"/>
            <a:ext cx="1428760" cy="1015663"/>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CSP + : 11% </a:t>
            </a:r>
          </a:p>
          <a:p>
            <a:pPr>
              <a:buFontTx/>
              <a:buChar char="-"/>
            </a:pPr>
            <a:r>
              <a:rPr lang="fr-FR" sz="1200" b="1" dirty="0" smtClean="0"/>
              <a:t>CSP =/- : 53% </a:t>
            </a:r>
          </a:p>
          <a:p>
            <a:pPr>
              <a:buFontTx/>
              <a:buChar char="-"/>
            </a:pPr>
            <a:r>
              <a:rPr lang="fr-FR" sz="1200" b="1" dirty="0" smtClean="0"/>
              <a:t> Inactifs : 36% </a:t>
            </a:r>
          </a:p>
        </p:txBody>
      </p:sp>
      <p:sp>
        <p:nvSpPr>
          <p:cNvPr id="37" name="ZoneTexte 36"/>
          <p:cNvSpPr txBox="1"/>
          <p:nvPr/>
        </p:nvSpPr>
        <p:spPr>
          <a:xfrm>
            <a:off x="7535158" y="3214686"/>
            <a:ext cx="1428760" cy="1015663"/>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CSP + : 20%</a:t>
            </a:r>
          </a:p>
          <a:p>
            <a:pPr>
              <a:buFontTx/>
              <a:buChar char="-"/>
            </a:pPr>
            <a:r>
              <a:rPr lang="fr-FR" sz="1200" b="1" dirty="0" smtClean="0"/>
              <a:t>CSP =/- : 32%</a:t>
            </a:r>
          </a:p>
          <a:p>
            <a:pPr>
              <a:buFontTx/>
              <a:buChar char="-"/>
            </a:pPr>
            <a:r>
              <a:rPr lang="fr-FR" sz="1200" b="1" dirty="0" smtClean="0"/>
              <a:t> Inactifs : 48%</a:t>
            </a:r>
          </a:p>
        </p:txBody>
      </p:sp>
      <p:sp>
        <p:nvSpPr>
          <p:cNvPr id="38" name="ZoneTexte 37"/>
          <p:cNvSpPr txBox="1"/>
          <p:nvPr/>
        </p:nvSpPr>
        <p:spPr>
          <a:xfrm>
            <a:off x="7535158" y="4500570"/>
            <a:ext cx="142876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Hommes : 59%</a:t>
            </a:r>
          </a:p>
          <a:p>
            <a:pPr>
              <a:buFontTx/>
              <a:buChar char="-"/>
            </a:pPr>
            <a:r>
              <a:rPr lang="fr-FR" sz="1200" b="1" dirty="0" smtClean="0"/>
              <a:t>Femmes : 41%</a:t>
            </a:r>
          </a:p>
        </p:txBody>
      </p:sp>
      <p:sp>
        <p:nvSpPr>
          <p:cNvPr id="39" name="ZoneTexte 38"/>
          <p:cNvSpPr txBox="1"/>
          <p:nvPr/>
        </p:nvSpPr>
        <p:spPr>
          <a:xfrm>
            <a:off x="5177704" y="4500570"/>
            <a:ext cx="142876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Hommes : 45%</a:t>
            </a:r>
          </a:p>
          <a:p>
            <a:pPr>
              <a:buFontTx/>
              <a:buChar char="-"/>
            </a:pPr>
            <a:r>
              <a:rPr lang="fr-FR" sz="1200" b="1" dirty="0" smtClean="0"/>
              <a:t>Femmes : 55%</a:t>
            </a:r>
          </a:p>
        </p:txBody>
      </p:sp>
      <p:sp>
        <p:nvSpPr>
          <p:cNvPr id="42" name="ZoneTexte 41"/>
          <p:cNvSpPr txBox="1"/>
          <p:nvPr/>
        </p:nvSpPr>
        <p:spPr>
          <a:xfrm>
            <a:off x="5177704" y="5644542"/>
            <a:ext cx="1428760" cy="1200329"/>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18-34 ans : 24% </a:t>
            </a:r>
          </a:p>
          <a:p>
            <a:pPr>
              <a:buFontTx/>
              <a:buChar char="-"/>
            </a:pPr>
            <a:r>
              <a:rPr lang="fr-FR" sz="1200" b="1" dirty="0" smtClean="0"/>
              <a:t>35-54 ans : 41%</a:t>
            </a:r>
          </a:p>
          <a:p>
            <a:pPr>
              <a:buFontTx/>
              <a:buChar char="-"/>
            </a:pPr>
            <a:r>
              <a:rPr lang="fr-FR" sz="1200" b="1" dirty="0" smtClean="0"/>
              <a:t>55 ans et plus : 35%</a:t>
            </a:r>
          </a:p>
        </p:txBody>
      </p:sp>
      <p:sp>
        <p:nvSpPr>
          <p:cNvPr id="43" name="ZoneTexte 42"/>
          <p:cNvSpPr txBox="1"/>
          <p:nvPr/>
        </p:nvSpPr>
        <p:spPr>
          <a:xfrm>
            <a:off x="7535158" y="5643578"/>
            <a:ext cx="1428760" cy="1200329"/>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18-34 ans : 13%</a:t>
            </a:r>
          </a:p>
          <a:p>
            <a:pPr>
              <a:buFontTx/>
              <a:buChar char="-"/>
            </a:pPr>
            <a:r>
              <a:rPr lang="fr-FR" sz="1200" b="1" dirty="0" smtClean="0"/>
              <a:t>35-54 ans : 31%</a:t>
            </a:r>
          </a:p>
          <a:p>
            <a:pPr>
              <a:buFontTx/>
              <a:buChar char="-"/>
            </a:pPr>
            <a:r>
              <a:rPr lang="fr-FR" sz="1200" b="1" dirty="0" smtClean="0"/>
              <a:t>55 ans et plus : 56%</a:t>
            </a:r>
          </a:p>
        </p:txBody>
      </p:sp>
      <p:sp>
        <p:nvSpPr>
          <p:cNvPr id="44" name="ZoneTexte 43"/>
          <p:cNvSpPr txBox="1"/>
          <p:nvPr/>
        </p:nvSpPr>
        <p:spPr>
          <a:xfrm>
            <a:off x="1180214" y="3214686"/>
            <a:ext cx="1428760" cy="1015663"/>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CSP + : 8% </a:t>
            </a:r>
          </a:p>
          <a:p>
            <a:pPr>
              <a:buFontTx/>
              <a:buChar char="-"/>
            </a:pPr>
            <a:r>
              <a:rPr lang="fr-FR" sz="1200" b="1" dirty="0" smtClean="0"/>
              <a:t>CSP =/- : 47% </a:t>
            </a:r>
          </a:p>
          <a:p>
            <a:pPr>
              <a:buFontTx/>
              <a:buChar char="-"/>
            </a:pPr>
            <a:r>
              <a:rPr lang="fr-FR" sz="1200" b="1" dirty="0" smtClean="0"/>
              <a:t> Inactifs : 45% </a:t>
            </a:r>
          </a:p>
        </p:txBody>
      </p:sp>
      <p:sp>
        <p:nvSpPr>
          <p:cNvPr id="46" name="ZoneTexte 45"/>
          <p:cNvSpPr txBox="1"/>
          <p:nvPr/>
        </p:nvSpPr>
        <p:spPr>
          <a:xfrm>
            <a:off x="1180214" y="4500570"/>
            <a:ext cx="1428760" cy="83099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Hommes : 46% </a:t>
            </a:r>
          </a:p>
          <a:p>
            <a:pPr>
              <a:buFontTx/>
              <a:buChar char="-"/>
            </a:pPr>
            <a:r>
              <a:rPr lang="fr-FR" sz="1200" b="1" dirty="0" smtClean="0"/>
              <a:t>Femmes : 54% </a:t>
            </a:r>
          </a:p>
        </p:txBody>
      </p:sp>
      <p:sp>
        <p:nvSpPr>
          <p:cNvPr id="47" name="ZoneTexte 46"/>
          <p:cNvSpPr txBox="1"/>
          <p:nvPr/>
        </p:nvSpPr>
        <p:spPr>
          <a:xfrm>
            <a:off x="1180214" y="5644542"/>
            <a:ext cx="1428760" cy="1200329"/>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200" b="1" dirty="0" smtClean="0"/>
              <a:t>Dont :</a:t>
            </a:r>
          </a:p>
          <a:p>
            <a:endParaRPr lang="fr-FR" sz="1200" b="1" dirty="0" smtClean="0"/>
          </a:p>
          <a:p>
            <a:pPr>
              <a:buFontTx/>
              <a:buChar char="-"/>
            </a:pPr>
            <a:r>
              <a:rPr lang="fr-FR" sz="1200" b="1" dirty="0" smtClean="0"/>
              <a:t>18-34 ans : 36% </a:t>
            </a:r>
          </a:p>
          <a:p>
            <a:pPr>
              <a:buFontTx/>
              <a:buChar char="-"/>
            </a:pPr>
            <a:r>
              <a:rPr lang="fr-FR" sz="1200" b="1" dirty="0" smtClean="0"/>
              <a:t>35-54 ans : 38%</a:t>
            </a:r>
          </a:p>
          <a:p>
            <a:pPr>
              <a:buFontTx/>
              <a:buChar char="-"/>
            </a:pPr>
            <a:r>
              <a:rPr lang="fr-FR" sz="1200" b="1" dirty="0" smtClean="0"/>
              <a:t>55 ans et plus :  26%</a:t>
            </a:r>
          </a:p>
        </p:txBody>
      </p:sp>
      <p:sp>
        <p:nvSpPr>
          <p:cNvPr id="53" name="Rectangle 52"/>
          <p:cNvSpPr/>
          <p:nvPr/>
        </p:nvSpPr>
        <p:spPr>
          <a:xfrm>
            <a:off x="4891952" y="2000240"/>
            <a:ext cx="1820150" cy="936104"/>
          </a:xfrm>
          <a:prstGeom prst="rect">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fr-FR" sz="1400" dirty="0" smtClean="0">
                <a:solidFill>
                  <a:schemeClr val="bg1"/>
                </a:solidFill>
                <a:latin typeface="Arial" pitchFamily="34" charset="0"/>
              </a:rPr>
              <a:t>Moyens acheteurs </a:t>
            </a:r>
          </a:p>
          <a:p>
            <a:pPr algn="ctr"/>
            <a:r>
              <a:rPr lang="fr-FR" sz="1000" dirty="0" smtClean="0">
                <a:solidFill>
                  <a:schemeClr val="bg1"/>
                </a:solidFill>
                <a:latin typeface="Arial" pitchFamily="34" charset="0"/>
              </a:rPr>
              <a:t>(3 à 6 bouteilles) </a:t>
            </a:r>
            <a:r>
              <a:rPr lang="fr-FR" sz="1400" dirty="0" smtClean="0">
                <a:solidFill>
                  <a:schemeClr val="bg1"/>
                </a:solidFill>
                <a:latin typeface="Arial" pitchFamily="34" charset="0"/>
              </a:rPr>
              <a:t>:</a:t>
            </a:r>
          </a:p>
          <a:p>
            <a:pPr algn="ctr"/>
            <a:r>
              <a:rPr lang="fr-FR" sz="1400" dirty="0" smtClean="0">
                <a:solidFill>
                  <a:schemeClr val="bg1"/>
                </a:solidFill>
                <a:latin typeface="Arial" pitchFamily="34" charset="0"/>
              </a:rPr>
              <a:t>21% (343)</a:t>
            </a:r>
          </a:p>
        </p:txBody>
      </p:sp>
      <p:sp>
        <p:nvSpPr>
          <p:cNvPr id="59" name="Rectangle 58"/>
          <p:cNvSpPr/>
          <p:nvPr/>
        </p:nvSpPr>
        <p:spPr>
          <a:xfrm>
            <a:off x="2856694" y="2000240"/>
            <a:ext cx="1820150" cy="936104"/>
          </a:xfrm>
          <a:prstGeom prst="rect">
            <a:avLst/>
          </a:prstGeom>
          <a:solidFill>
            <a:schemeClr val="bg1">
              <a:lumMod val="6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fr-FR" sz="1400" dirty="0" smtClean="0">
                <a:solidFill>
                  <a:schemeClr val="bg1"/>
                </a:solidFill>
                <a:latin typeface="Arial" pitchFamily="34" charset="0"/>
              </a:rPr>
              <a:t>Petits acheteurs </a:t>
            </a:r>
          </a:p>
          <a:p>
            <a:pPr algn="ctr"/>
            <a:r>
              <a:rPr lang="fr-FR" sz="1000" dirty="0" smtClean="0">
                <a:solidFill>
                  <a:schemeClr val="bg1"/>
                </a:solidFill>
                <a:latin typeface="Arial" pitchFamily="34" charset="0"/>
              </a:rPr>
              <a:t>(1 à 2 bouteilles) </a:t>
            </a:r>
            <a:r>
              <a:rPr lang="fr-FR" sz="1400" dirty="0" smtClean="0">
                <a:solidFill>
                  <a:schemeClr val="bg1"/>
                </a:solidFill>
                <a:latin typeface="Arial" pitchFamily="34" charset="0"/>
              </a:rPr>
              <a:t>:</a:t>
            </a:r>
          </a:p>
          <a:p>
            <a:pPr algn="ctr"/>
            <a:r>
              <a:rPr lang="fr-FR" sz="1400" dirty="0" smtClean="0">
                <a:solidFill>
                  <a:schemeClr val="bg1"/>
                </a:solidFill>
                <a:latin typeface="Arial" pitchFamily="34" charset="0"/>
              </a:rPr>
              <a:t>21% (333)</a:t>
            </a:r>
          </a:p>
        </p:txBody>
      </p:sp>
      <p:sp>
        <p:nvSpPr>
          <p:cNvPr id="60" name="Rectangle 59"/>
          <p:cNvSpPr/>
          <p:nvPr/>
        </p:nvSpPr>
        <p:spPr>
          <a:xfrm>
            <a:off x="894462" y="2000240"/>
            <a:ext cx="1820150" cy="936104"/>
          </a:xfrm>
          <a:prstGeom prst="rect">
            <a:avLst/>
          </a:prstGeom>
          <a:solidFill>
            <a:schemeClr val="bg1">
              <a:lumMod val="7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fr-FR" sz="1400" dirty="0" smtClean="0">
                <a:solidFill>
                  <a:schemeClr val="bg1"/>
                </a:solidFill>
                <a:latin typeface="Arial" pitchFamily="34" charset="0"/>
              </a:rPr>
              <a:t>Non acheteurs</a:t>
            </a:r>
          </a:p>
          <a:p>
            <a:pPr algn="ctr"/>
            <a:r>
              <a:rPr lang="fr-FR" sz="1000" dirty="0" smtClean="0">
                <a:solidFill>
                  <a:schemeClr val="bg1"/>
                </a:solidFill>
                <a:latin typeface="Arial" pitchFamily="34" charset="0"/>
              </a:rPr>
              <a:t>(0 bouteille) </a:t>
            </a:r>
            <a:r>
              <a:rPr lang="fr-FR" sz="1400" dirty="0" smtClean="0">
                <a:solidFill>
                  <a:schemeClr val="bg1"/>
                </a:solidFill>
                <a:latin typeface="Arial" pitchFamily="34" charset="0"/>
              </a:rPr>
              <a:t>:</a:t>
            </a:r>
          </a:p>
          <a:p>
            <a:pPr algn="ctr"/>
            <a:r>
              <a:rPr lang="fr-FR" sz="1400" dirty="0" smtClean="0">
                <a:solidFill>
                  <a:schemeClr val="bg1"/>
                </a:solidFill>
                <a:latin typeface="Arial" pitchFamily="34" charset="0"/>
              </a:rPr>
              <a:t>34% (537)</a:t>
            </a:r>
          </a:p>
        </p:txBody>
      </p:sp>
      <p:grpSp>
        <p:nvGrpSpPr>
          <p:cNvPr id="3" name="Groupe 23"/>
          <p:cNvGrpSpPr/>
          <p:nvPr/>
        </p:nvGrpSpPr>
        <p:grpSpPr>
          <a:xfrm>
            <a:off x="894462" y="2928934"/>
            <a:ext cx="285752" cy="3142478"/>
            <a:chOff x="928662" y="3429794"/>
            <a:chExt cx="285752" cy="3142478"/>
          </a:xfrm>
        </p:grpSpPr>
        <p:cxnSp>
          <p:nvCxnSpPr>
            <p:cNvPr id="62" name="Connecteur droit 61"/>
            <p:cNvCxnSpPr/>
            <p:nvPr/>
          </p:nvCxnSpPr>
          <p:spPr>
            <a:xfrm rot="5400000">
              <a:off x="-642180" y="5000636"/>
              <a:ext cx="3142478" cy="7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928662" y="4071942"/>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928662" y="5358620"/>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66" name="Connecteur droit 65"/>
          <p:cNvCxnSpPr/>
          <p:nvPr/>
        </p:nvCxnSpPr>
        <p:spPr>
          <a:xfrm>
            <a:off x="894462" y="6072206"/>
            <a:ext cx="285752" cy="1588"/>
          </a:xfrm>
          <a:prstGeom prst="line">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à coins arrondis 44"/>
          <p:cNvSpPr/>
          <p:nvPr/>
        </p:nvSpPr>
        <p:spPr>
          <a:xfrm>
            <a:off x="-108521" y="-3002"/>
            <a:ext cx="648073" cy="16318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tx1"/>
                </a:solidFill>
              </a:rPr>
              <a:t>EXECUTIVE SUMMARY</a:t>
            </a:r>
            <a:endParaRPr lang="en-US" sz="1400" noProof="1">
              <a:solidFill>
                <a:schemeClr val="tx1"/>
              </a:solidFill>
            </a:endParaRPr>
          </a:p>
        </p:txBody>
      </p:sp>
      <p:sp>
        <p:nvSpPr>
          <p:cNvPr id="52" name="Rectangle à coins arrondis 51"/>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54" name="Rectangle à coins arrondis 53"/>
          <p:cNvSpPr/>
          <p:nvPr/>
        </p:nvSpPr>
        <p:spPr>
          <a:xfrm>
            <a:off x="-105339" y="3434333"/>
            <a:ext cx="648073" cy="1593702"/>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bg1"/>
                </a:solidFill>
              </a:rPr>
              <a:t>GEOGRAPHIE </a:t>
            </a:r>
          </a:p>
          <a:p>
            <a:pPr algn="ctr">
              <a:defRPr/>
            </a:pPr>
            <a:r>
              <a:rPr lang="fr-FR" sz="1400" noProof="1" smtClean="0">
                <a:solidFill>
                  <a:schemeClr val="bg1"/>
                </a:solidFill>
              </a:rPr>
              <a:t>DU MARCHE</a:t>
            </a:r>
            <a:endParaRPr lang="en-US" sz="1400" noProof="1">
              <a:solidFill>
                <a:schemeClr val="bg1"/>
              </a:solidFill>
            </a:endParaRPr>
          </a:p>
        </p:txBody>
      </p:sp>
      <p:sp>
        <p:nvSpPr>
          <p:cNvPr id="55" name="Rectangle à coins arrondis 54"/>
          <p:cNvSpPr/>
          <p:nvPr/>
        </p:nvSpPr>
        <p:spPr>
          <a:xfrm>
            <a:off x="-105339" y="5029200"/>
            <a:ext cx="648073" cy="1822276"/>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PRESENTATION DES RESULTATS</a:t>
            </a:r>
            <a:endParaRPr lang="en-US" sz="1400" noProof="1">
              <a:solidFill>
                <a:schemeClr val="tx1"/>
              </a:solidFill>
            </a:endParaRP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Text Box 3"/>
          <p:cNvSpPr txBox="1">
            <a:spLocks noChangeArrowheads="1"/>
          </p:cNvSpPr>
          <p:nvPr/>
        </p:nvSpPr>
        <p:spPr bwMode="auto">
          <a:xfrm>
            <a:off x="849313" y="58738"/>
            <a:ext cx="8358187" cy="615553"/>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endParaRPr lang="fr-FR" sz="2000" b="1" noProof="1">
              <a:solidFill>
                <a:srgbClr val="5F5F5F"/>
              </a:solidFill>
            </a:endParaRPr>
          </a:p>
          <a:p>
            <a:r>
              <a:rPr lang="fr-FR" sz="1400" noProof="1" smtClean="0">
                <a:solidFill>
                  <a:srgbClr val="FF6600"/>
                </a:solidFill>
              </a:rPr>
              <a:t>Population nationale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190761182"/>
              </p:ext>
            </p:extLst>
          </p:nvPr>
        </p:nvGraphicFramePr>
        <p:xfrm>
          <a:off x="871017" y="1866899"/>
          <a:ext cx="8208000" cy="444242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descr="C:\Documents and Settings\stagiaire_2\Bureau\dessin champagne 1.jpeg"/>
          <p:cNvPicPr>
            <a:picLocks noChangeAspect="1" noChangeArrowheads="1"/>
          </p:cNvPicPr>
          <p:nvPr/>
        </p:nvPicPr>
        <p:blipFill>
          <a:blip r:embed="rId4" cstate="print">
            <a:clrChange>
              <a:clrFrom>
                <a:srgbClr val="FFFFFF"/>
              </a:clrFrom>
              <a:clrTo>
                <a:srgbClr val="FFFFFF">
                  <a:alpha val="0"/>
                </a:srgbClr>
              </a:clrTo>
            </a:clrChange>
          </a:blip>
          <a:srcRect l="66027" t="-151"/>
          <a:stretch>
            <a:fillRect/>
          </a:stretch>
        </p:blipFill>
        <p:spPr bwMode="auto">
          <a:xfrm>
            <a:off x="928661" y="2268162"/>
            <a:ext cx="203303" cy="628673"/>
          </a:xfrm>
          <a:prstGeom prst="rect">
            <a:avLst/>
          </a:prstGeom>
          <a:noFill/>
        </p:spPr>
      </p:pic>
      <p:pic>
        <p:nvPicPr>
          <p:cNvPr id="7" name="Picture 2" descr="C:\Documents and Settings\stagiaire_2\Bureau\dessin champagne 1.jpeg"/>
          <p:cNvPicPr>
            <a:picLocks noChangeAspect="1" noChangeArrowheads="1"/>
          </p:cNvPicPr>
          <p:nvPr/>
        </p:nvPicPr>
        <p:blipFill>
          <a:blip r:embed="rId4" cstate="print">
            <a:clrChange>
              <a:clrFrom>
                <a:srgbClr val="FFFFFF"/>
              </a:clrFrom>
              <a:clrTo>
                <a:srgbClr val="FFFFFF">
                  <a:alpha val="0"/>
                </a:srgbClr>
              </a:clrTo>
            </a:clrChange>
          </a:blip>
          <a:srcRect l="66027" t="-151"/>
          <a:stretch>
            <a:fillRect/>
          </a:stretch>
        </p:blipFill>
        <p:spPr bwMode="auto">
          <a:xfrm>
            <a:off x="1118912" y="2268162"/>
            <a:ext cx="203303" cy="628673"/>
          </a:xfrm>
          <a:prstGeom prst="rect">
            <a:avLst/>
          </a:prstGeom>
          <a:noFill/>
        </p:spPr>
      </p:pic>
      <p:pic>
        <p:nvPicPr>
          <p:cNvPr id="8" name="Picture 2" descr="C:\Documents and Settings\stagiaire_2\Bureau\dessin champagne 1.jpeg"/>
          <p:cNvPicPr>
            <a:picLocks noChangeAspect="1" noChangeArrowheads="1"/>
          </p:cNvPicPr>
          <p:nvPr/>
        </p:nvPicPr>
        <p:blipFill>
          <a:blip r:embed="rId4" cstate="print">
            <a:clrChange>
              <a:clrFrom>
                <a:srgbClr val="FFFFFF"/>
              </a:clrFrom>
              <a:clrTo>
                <a:srgbClr val="FFFFFF">
                  <a:alpha val="0"/>
                </a:srgbClr>
              </a:clrTo>
            </a:clrChange>
          </a:blip>
          <a:srcRect l="66027" t="-151"/>
          <a:stretch>
            <a:fillRect/>
          </a:stretch>
        </p:blipFill>
        <p:spPr bwMode="auto">
          <a:xfrm>
            <a:off x="1301142" y="2268162"/>
            <a:ext cx="203303" cy="628673"/>
          </a:xfrm>
          <a:prstGeom prst="rect">
            <a:avLst/>
          </a:prstGeom>
          <a:noFill/>
        </p:spPr>
      </p:pic>
      <p:pic>
        <p:nvPicPr>
          <p:cNvPr id="9" name="Picture 2" descr="C:\Documents and Settings\stagiaire_2\Bureau\dessin champagne 1.jpeg"/>
          <p:cNvPicPr>
            <a:picLocks noChangeAspect="1" noChangeArrowheads="1"/>
          </p:cNvPicPr>
          <p:nvPr/>
        </p:nvPicPr>
        <p:blipFill>
          <a:blip r:embed="rId4" cstate="print">
            <a:clrChange>
              <a:clrFrom>
                <a:srgbClr val="FFFFFF"/>
              </a:clrFrom>
              <a:clrTo>
                <a:srgbClr val="FFFFFF">
                  <a:alpha val="0"/>
                </a:srgbClr>
              </a:clrTo>
            </a:clrChange>
          </a:blip>
          <a:srcRect l="66027" t="-151"/>
          <a:stretch>
            <a:fillRect/>
          </a:stretch>
        </p:blipFill>
        <p:spPr bwMode="auto">
          <a:xfrm>
            <a:off x="990574" y="3209357"/>
            <a:ext cx="203303" cy="628673"/>
          </a:xfrm>
          <a:prstGeom prst="rect">
            <a:avLst/>
          </a:prstGeom>
          <a:noFill/>
        </p:spPr>
      </p:pic>
      <p:pic>
        <p:nvPicPr>
          <p:cNvPr id="10" name="Picture 2" descr="C:\Documents and Settings\stagiaire_2\Bureau\dessin champagne 1.jpeg"/>
          <p:cNvPicPr>
            <a:picLocks noChangeAspect="1" noChangeArrowheads="1"/>
          </p:cNvPicPr>
          <p:nvPr/>
        </p:nvPicPr>
        <p:blipFill>
          <a:blip r:embed="rId4" cstate="print">
            <a:clrChange>
              <a:clrFrom>
                <a:srgbClr val="FFFFFF"/>
              </a:clrFrom>
              <a:clrTo>
                <a:srgbClr val="FFFFFF">
                  <a:alpha val="0"/>
                </a:srgbClr>
              </a:clrTo>
            </a:clrChange>
          </a:blip>
          <a:srcRect l="66027" t="-151"/>
          <a:stretch>
            <a:fillRect/>
          </a:stretch>
        </p:blipFill>
        <p:spPr bwMode="auto">
          <a:xfrm>
            <a:off x="1204888" y="3209357"/>
            <a:ext cx="203303" cy="628673"/>
          </a:xfrm>
          <a:prstGeom prst="rect">
            <a:avLst/>
          </a:prstGeom>
          <a:noFill/>
        </p:spPr>
      </p:pic>
      <p:pic>
        <p:nvPicPr>
          <p:cNvPr id="12" name="Picture 2" descr="C:\Documents and Settings\stagiaire_2\Bureau\dessin champagne 1.jpeg"/>
          <p:cNvPicPr>
            <a:picLocks noChangeAspect="1" noChangeArrowheads="1"/>
          </p:cNvPicPr>
          <p:nvPr/>
        </p:nvPicPr>
        <p:blipFill>
          <a:blip r:embed="rId4" cstate="print">
            <a:clrChange>
              <a:clrFrom>
                <a:srgbClr val="FFFFFF"/>
              </a:clrFrom>
              <a:clrTo>
                <a:srgbClr val="FFFFFF">
                  <a:alpha val="0"/>
                </a:srgbClr>
              </a:clrTo>
            </a:clrChange>
          </a:blip>
          <a:srcRect l="66027" t="-151"/>
          <a:stretch>
            <a:fillRect/>
          </a:stretch>
        </p:blipFill>
        <p:spPr bwMode="auto">
          <a:xfrm>
            <a:off x="1115046" y="4115050"/>
            <a:ext cx="203303" cy="628673"/>
          </a:xfrm>
          <a:prstGeom prst="rect">
            <a:avLst/>
          </a:prstGeom>
          <a:noFill/>
        </p:spPr>
      </p:pic>
      <p:pic>
        <p:nvPicPr>
          <p:cNvPr id="13" name="Picture 2" descr="C:\Documents and Settings\stagiaire_2\Bureau\dessin champagne 1.jpeg"/>
          <p:cNvPicPr>
            <a:picLocks noChangeAspect="1" noChangeArrowheads="1"/>
          </p:cNvPicPr>
          <p:nvPr/>
        </p:nvPicPr>
        <p:blipFill>
          <a:blip r:embed="rId4" cstate="print">
            <a:clrChange>
              <a:clrFrom>
                <a:srgbClr val="FFFFFF"/>
              </a:clrFrom>
              <a:clrTo>
                <a:srgbClr val="FFFFFF">
                  <a:alpha val="0"/>
                </a:srgbClr>
              </a:clrTo>
            </a:clrChange>
          </a:blip>
          <a:srcRect l="66027" t="-151"/>
          <a:stretch>
            <a:fillRect/>
          </a:stretch>
        </p:blipFill>
        <p:spPr bwMode="auto">
          <a:xfrm>
            <a:off x="1115046" y="5049993"/>
            <a:ext cx="203303" cy="628673"/>
          </a:xfrm>
          <a:prstGeom prst="rect">
            <a:avLst/>
          </a:prstGeom>
          <a:noFill/>
        </p:spPr>
      </p:pic>
      <p:cxnSp>
        <p:nvCxnSpPr>
          <p:cNvPr id="15" name="Connecteur droit 14"/>
          <p:cNvCxnSpPr/>
          <p:nvPr/>
        </p:nvCxnSpPr>
        <p:spPr>
          <a:xfrm>
            <a:off x="997727" y="5199875"/>
            <a:ext cx="432047" cy="3577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71017" y="1295385"/>
            <a:ext cx="8207202" cy="571504"/>
          </a:xfrm>
          <a:prstGeom prst="rect">
            <a:avLst/>
          </a:prstGeom>
          <a:solidFill>
            <a:srgbClr val="FFA66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1"/>
                </a:solidFill>
                <a:effectLst/>
                <a:latin typeface="Arial" pitchFamily="34" charset="0"/>
              </a:rPr>
              <a:t>NOMBRE DE BOUTEILLES DE</a:t>
            </a:r>
            <a:r>
              <a:rPr kumimoji="0" lang="fr-FR" sz="1600" b="0" i="0" u="none" strike="noStrike" cap="none" normalizeH="0" dirty="0" smtClean="0">
                <a:ln>
                  <a:noFill/>
                </a:ln>
                <a:solidFill>
                  <a:schemeClr val="bg1"/>
                </a:solidFill>
                <a:effectLst/>
                <a:latin typeface="Arial" pitchFamily="34" charset="0"/>
              </a:rPr>
              <a:t> CHAMPAGNE CONSOMMEES AU COURS DES 12 DERNIERS MOIS EN FONCTION DU PROFIL</a:t>
            </a:r>
            <a:endParaRPr kumimoji="0" lang="fr-FR" sz="1600" b="0" i="0" u="none" strike="noStrike" cap="none" normalizeH="0" baseline="0" dirty="0" smtClean="0">
              <a:ln>
                <a:noFill/>
              </a:ln>
              <a:solidFill>
                <a:schemeClr val="bg1"/>
              </a:solidFill>
              <a:effectLst/>
              <a:latin typeface="Arial" pitchFamily="34" charset="0"/>
            </a:endParaRPr>
          </a:p>
        </p:txBody>
      </p:sp>
      <p:sp>
        <p:nvSpPr>
          <p:cNvPr id="23" name="Rectangle 22"/>
          <p:cNvSpPr/>
          <p:nvPr/>
        </p:nvSpPr>
        <p:spPr>
          <a:xfrm>
            <a:off x="871017" y="6300808"/>
            <a:ext cx="8207202" cy="357190"/>
          </a:xfrm>
          <a:prstGeom prst="rect">
            <a:avLst/>
          </a:prstGeom>
          <a:solidFill>
            <a:srgbClr val="FFA669"/>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all" normalizeH="0" baseline="0" dirty="0" smtClean="0">
                <a:ln>
                  <a:noFill/>
                </a:ln>
                <a:solidFill>
                  <a:schemeClr val="bg1"/>
                </a:solidFill>
                <a:effectLst/>
                <a:latin typeface="Arial" pitchFamily="34" charset="0"/>
              </a:rPr>
              <a:t>Nombre</a:t>
            </a:r>
            <a:r>
              <a:rPr kumimoji="0" lang="fr-FR" sz="1600" b="0" i="0" u="none" strike="noStrike" cap="all" normalizeH="0" dirty="0" smtClean="0">
                <a:ln>
                  <a:noFill/>
                </a:ln>
                <a:solidFill>
                  <a:schemeClr val="bg1"/>
                </a:solidFill>
                <a:effectLst/>
                <a:latin typeface="Arial" pitchFamily="34" charset="0"/>
              </a:rPr>
              <a:t> moyen de bouteilles achetées par an par les Français : 3,7</a:t>
            </a:r>
            <a:r>
              <a:rPr kumimoji="0" lang="fr-FR" sz="1600" b="0" i="0" u="none" strike="noStrike" cap="none" normalizeH="0" dirty="0" smtClean="0">
                <a:ln>
                  <a:noFill/>
                </a:ln>
                <a:solidFill>
                  <a:schemeClr val="bg1"/>
                </a:solidFill>
                <a:effectLst/>
                <a:latin typeface="Arial" pitchFamily="34" charset="0"/>
              </a:rPr>
              <a:t>.</a:t>
            </a:r>
            <a:endParaRPr kumimoji="0" lang="fr-FR" sz="1600" b="0" i="0" u="none" strike="noStrike" cap="none" normalizeH="0" baseline="0" dirty="0" smtClean="0">
              <a:ln>
                <a:noFill/>
              </a:ln>
              <a:solidFill>
                <a:schemeClr val="bg1"/>
              </a:solidFill>
              <a:effectLst/>
              <a:latin typeface="Arial" pitchFamily="34" charset="0"/>
            </a:endParaRPr>
          </a:p>
        </p:txBody>
      </p:sp>
      <p:sp>
        <p:nvSpPr>
          <p:cNvPr id="25" name="Rectangle à coins arrondis 24"/>
          <p:cNvSpPr/>
          <p:nvPr/>
        </p:nvSpPr>
        <p:spPr>
          <a:xfrm>
            <a:off x="-108521" y="-3002"/>
            <a:ext cx="648073" cy="16318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tx1"/>
                </a:solidFill>
              </a:rPr>
              <a:t>EXECUTIVE SUMMARY</a:t>
            </a:r>
            <a:endParaRPr lang="en-US" sz="1400" noProof="1">
              <a:solidFill>
                <a:schemeClr val="tx1"/>
              </a:solidFill>
            </a:endParaRPr>
          </a:p>
        </p:txBody>
      </p:sp>
      <p:sp>
        <p:nvSpPr>
          <p:cNvPr id="26" name="Rectangle à coins arrondis 25"/>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27" name="Rectangle à coins arrondis 26"/>
          <p:cNvSpPr/>
          <p:nvPr/>
        </p:nvSpPr>
        <p:spPr>
          <a:xfrm>
            <a:off x="-105339" y="3434333"/>
            <a:ext cx="648073" cy="1593702"/>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bg1"/>
                </a:solidFill>
              </a:rPr>
              <a:t>GEOGRAPHIE </a:t>
            </a:r>
          </a:p>
          <a:p>
            <a:pPr algn="ctr">
              <a:defRPr/>
            </a:pPr>
            <a:r>
              <a:rPr lang="fr-FR" sz="1400" noProof="1" smtClean="0">
                <a:solidFill>
                  <a:schemeClr val="bg1"/>
                </a:solidFill>
              </a:rPr>
              <a:t>DU MARCHE</a:t>
            </a:r>
            <a:endParaRPr lang="en-US" sz="1400" noProof="1">
              <a:solidFill>
                <a:schemeClr val="bg1"/>
              </a:solidFill>
            </a:endParaRPr>
          </a:p>
        </p:txBody>
      </p:sp>
      <p:sp>
        <p:nvSpPr>
          <p:cNvPr id="28" name="Rectangle à coins arrondis 27"/>
          <p:cNvSpPr/>
          <p:nvPr/>
        </p:nvSpPr>
        <p:spPr>
          <a:xfrm>
            <a:off x="-105339" y="5029200"/>
            <a:ext cx="648073" cy="1822276"/>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PRESENTATION DES RESULTATS</a:t>
            </a:r>
            <a:endParaRPr lang="en-US" sz="1400" noProof="1">
              <a:solidFill>
                <a:schemeClr val="tx1"/>
              </a:solidFill>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Text Box 3"/>
          <p:cNvSpPr txBox="1">
            <a:spLocks noChangeArrowheads="1"/>
          </p:cNvSpPr>
          <p:nvPr/>
        </p:nvSpPr>
        <p:spPr bwMode="auto">
          <a:xfrm>
            <a:off x="849313" y="58738"/>
            <a:ext cx="8358187" cy="830997"/>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endParaRPr lang="fr-FR" sz="2000" b="1" noProof="1">
              <a:solidFill>
                <a:srgbClr val="5F5F5F"/>
              </a:solidFill>
            </a:endParaRPr>
          </a:p>
          <a:p>
            <a:r>
              <a:rPr lang="fr-FR" sz="1400" noProof="1" smtClean="0">
                <a:solidFill>
                  <a:srgbClr val="FF6600"/>
                </a:solidFill>
              </a:rPr>
              <a:t>Top 20 des marques de champagne idéales selon les Français</a:t>
            </a:r>
          </a:p>
          <a:p>
            <a:r>
              <a:rPr lang="fr-FR" sz="1400" noProof="1" smtClean="0">
                <a:solidFill>
                  <a:srgbClr val="FF6600"/>
                </a:solidFill>
              </a:rPr>
              <a:t>Population nationale</a:t>
            </a:r>
            <a:endParaRPr lang="fr-FR" sz="1400" noProof="1">
              <a:solidFill>
                <a:srgbClr val="FF6600"/>
              </a:solidFill>
            </a:endParaRPr>
          </a:p>
        </p:txBody>
      </p:sp>
      <p:graphicFrame>
        <p:nvGraphicFramePr>
          <p:cNvPr id="16" name="Graphique 15"/>
          <p:cNvGraphicFramePr/>
          <p:nvPr/>
        </p:nvGraphicFramePr>
        <p:xfrm>
          <a:off x="179544" y="1804320"/>
          <a:ext cx="8964488" cy="5053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au 3"/>
          <p:cNvGraphicFramePr>
            <a:graphicFrameLocks noGrp="1"/>
          </p:cNvGraphicFramePr>
          <p:nvPr/>
        </p:nvGraphicFramePr>
        <p:xfrm>
          <a:off x="6680370" y="2424095"/>
          <a:ext cx="2428796" cy="3636001"/>
        </p:xfrm>
        <a:graphic>
          <a:graphicData uri="http://schemas.openxmlformats.org/drawingml/2006/table">
            <a:tbl>
              <a:tblPr/>
              <a:tblGrid>
                <a:gridCol w="1200713"/>
                <a:gridCol w="1228083"/>
              </a:tblGrid>
              <a:tr h="181923">
                <a:tc>
                  <a:txBody>
                    <a:bodyPr/>
                    <a:lstStyle/>
                    <a:p>
                      <a:pPr algn="ctr" fontAlgn="b"/>
                      <a:r>
                        <a:rPr lang="fr-FR" sz="1100" b="1" i="0" u="none" strike="noStrike" dirty="0">
                          <a:solidFill>
                            <a:srgbClr val="FF0000"/>
                          </a:solidFill>
                          <a:latin typeface="Arial" pitchFamily="34" charset="0"/>
                          <a:cs typeface="Arial" pitchFamily="34" charset="0"/>
                        </a:rPr>
                        <a:t>52</a:t>
                      </a:r>
                    </a:p>
                  </a:txBody>
                  <a:tcPr marL="0" marR="0" marT="0" marB="0" anchor="b">
                    <a:lnL>
                      <a:noFill/>
                    </a:lnL>
                    <a:lnR>
                      <a:noFill/>
                    </a:lnR>
                    <a:lnT>
                      <a:noFill/>
                    </a:lnT>
                    <a:lnB>
                      <a:noFill/>
                    </a:lnB>
                  </a:tcPr>
                </a:tc>
                <a:tc>
                  <a:txBody>
                    <a:bodyPr/>
                    <a:lstStyle/>
                    <a:p>
                      <a:pPr algn="ctr" fontAlgn="b"/>
                      <a:r>
                        <a:rPr lang="fr-FR" sz="1100" b="1" i="0" u="none" strike="noStrike" dirty="0" smtClean="0">
                          <a:solidFill>
                            <a:schemeClr val="bg2"/>
                          </a:solidFill>
                          <a:latin typeface="Arial" pitchFamily="34" charset="0"/>
                          <a:cs typeface="Arial" pitchFamily="34" charset="0"/>
                        </a:rPr>
                        <a:t>81</a:t>
                      </a:r>
                      <a:endParaRPr lang="fr-FR" sz="1100" b="1" i="0" u="none" strike="noStrike" dirty="0">
                        <a:solidFill>
                          <a:schemeClr val="bg2"/>
                        </a:solidFill>
                        <a:latin typeface="Arial" pitchFamily="34" charset="0"/>
                        <a:cs typeface="Arial" pitchFamily="34" charset="0"/>
                      </a:endParaRP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43</a:t>
                      </a:r>
                    </a:p>
                  </a:txBody>
                  <a:tcPr marL="0" marR="0" marT="0" marB="0" anchor="b">
                    <a:lnL>
                      <a:noFill/>
                    </a:lnL>
                    <a:lnR>
                      <a:noFill/>
                    </a:lnR>
                    <a:lnT>
                      <a:noFill/>
                    </a:lnT>
                    <a:lnB>
                      <a:noFill/>
                    </a:lnB>
                  </a:tcPr>
                </a:tc>
                <a:tc>
                  <a:txBody>
                    <a:bodyPr/>
                    <a:lstStyle/>
                    <a:p>
                      <a:pPr algn="ctr" fontAlgn="b"/>
                      <a:r>
                        <a:rPr lang="fr-FR" sz="1100" b="1" i="0" u="none" strike="noStrike" dirty="0">
                          <a:solidFill>
                            <a:schemeClr val="bg2"/>
                          </a:solidFill>
                          <a:latin typeface="Arial" pitchFamily="34" charset="0"/>
                          <a:cs typeface="Arial" pitchFamily="34" charset="0"/>
                        </a:rPr>
                        <a:t>51</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42</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202</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37</a:t>
                      </a:r>
                    </a:p>
                  </a:txBody>
                  <a:tcPr marL="0" marR="0" marT="0" marB="0" anchor="b">
                    <a:lnL>
                      <a:noFill/>
                    </a:lnL>
                    <a:lnR>
                      <a:noFill/>
                    </a:lnR>
                    <a:lnT>
                      <a:noFill/>
                    </a:lnT>
                    <a:lnB>
                      <a:noFill/>
                    </a:lnB>
                  </a:tcPr>
                </a:tc>
                <a:tc>
                  <a:txBody>
                    <a:bodyPr/>
                    <a:lstStyle/>
                    <a:p>
                      <a:pPr algn="ctr" fontAlgn="b"/>
                      <a:r>
                        <a:rPr lang="fr-FR" sz="1100" b="1" i="0" u="none" strike="noStrike" dirty="0">
                          <a:solidFill>
                            <a:srgbClr val="000000"/>
                          </a:solidFill>
                          <a:latin typeface="Arial" pitchFamily="34" charset="0"/>
                          <a:cs typeface="Arial" pitchFamily="34" charset="0"/>
                        </a:rPr>
                        <a:t>214</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37</a:t>
                      </a:r>
                    </a:p>
                  </a:txBody>
                  <a:tcPr marL="0" marR="0" marT="0" marB="0" anchor="b">
                    <a:lnL>
                      <a:noFill/>
                    </a:lnL>
                    <a:lnR>
                      <a:noFill/>
                    </a:lnR>
                    <a:lnT>
                      <a:noFill/>
                    </a:lnT>
                    <a:lnB>
                      <a:noFill/>
                    </a:lnB>
                  </a:tcPr>
                </a:tc>
                <a:tc>
                  <a:txBody>
                    <a:bodyPr/>
                    <a:lstStyle/>
                    <a:p>
                      <a:pPr algn="ctr" fontAlgn="b"/>
                      <a:r>
                        <a:rPr lang="fr-FR" sz="1100" b="1" i="0" u="none" strike="noStrike" dirty="0">
                          <a:solidFill>
                            <a:srgbClr val="000000"/>
                          </a:solidFill>
                          <a:latin typeface="Arial" pitchFamily="34" charset="0"/>
                          <a:cs typeface="Arial" pitchFamily="34" charset="0"/>
                        </a:rPr>
                        <a:t>145</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36</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156</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35</a:t>
                      </a:r>
                    </a:p>
                  </a:txBody>
                  <a:tcPr marL="0" marR="0" marT="0" marB="0" anchor="b">
                    <a:lnL>
                      <a:noFill/>
                    </a:lnL>
                    <a:lnR>
                      <a:noFill/>
                    </a:lnR>
                    <a:lnT>
                      <a:noFill/>
                    </a:lnT>
                    <a:lnB>
                      <a:noFill/>
                    </a:lnB>
                  </a:tcPr>
                </a:tc>
                <a:tc>
                  <a:txBody>
                    <a:bodyPr/>
                    <a:lstStyle/>
                    <a:p>
                      <a:pPr algn="ctr" fontAlgn="b"/>
                      <a:r>
                        <a:rPr lang="fr-FR" sz="1100" b="1" i="0" u="none" strike="noStrike" dirty="0">
                          <a:solidFill>
                            <a:srgbClr val="000000"/>
                          </a:solidFill>
                          <a:latin typeface="Arial" pitchFamily="34" charset="0"/>
                          <a:cs typeface="Arial" pitchFamily="34" charset="0"/>
                        </a:rPr>
                        <a:t>186</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33</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135</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27</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116</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27</a:t>
                      </a:r>
                    </a:p>
                  </a:txBody>
                  <a:tcPr marL="0" marR="0" marT="0" marB="0" anchor="b">
                    <a:lnL>
                      <a:noFill/>
                    </a:lnL>
                    <a:lnR>
                      <a:noFill/>
                    </a:lnR>
                    <a:lnT>
                      <a:noFill/>
                    </a:lnT>
                    <a:lnB>
                      <a:noFill/>
                    </a:lnB>
                  </a:tcPr>
                </a:tc>
                <a:tc>
                  <a:txBody>
                    <a:bodyPr/>
                    <a:lstStyle/>
                    <a:p>
                      <a:pPr algn="ctr" fontAlgn="b"/>
                      <a:r>
                        <a:rPr lang="fr-FR" sz="1100" b="1" i="0" u="none" strike="noStrike" dirty="0">
                          <a:solidFill>
                            <a:schemeClr val="bg2"/>
                          </a:solidFill>
                          <a:latin typeface="Arial" pitchFamily="34" charset="0"/>
                          <a:cs typeface="Arial" pitchFamily="34" charset="0"/>
                        </a:rPr>
                        <a:t>80</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27</a:t>
                      </a:r>
                    </a:p>
                  </a:txBody>
                  <a:tcPr marL="0" marR="0" marT="0" marB="0" anchor="b">
                    <a:lnL>
                      <a:noFill/>
                    </a:lnL>
                    <a:lnR>
                      <a:noFill/>
                    </a:lnR>
                    <a:lnT>
                      <a:noFill/>
                    </a:lnT>
                    <a:lnB>
                      <a:noFill/>
                    </a:lnB>
                  </a:tcPr>
                </a:tc>
                <a:tc>
                  <a:txBody>
                    <a:bodyPr/>
                    <a:lstStyle/>
                    <a:p>
                      <a:pPr algn="ctr" fontAlgn="b"/>
                      <a:r>
                        <a:rPr lang="fr-FR" sz="1100" b="1" i="0" u="none" strike="noStrike" dirty="0">
                          <a:solidFill>
                            <a:schemeClr val="bg2"/>
                          </a:solidFill>
                          <a:latin typeface="Arial" pitchFamily="34" charset="0"/>
                          <a:cs typeface="Arial" pitchFamily="34" charset="0"/>
                        </a:rPr>
                        <a:t>41</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25</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136</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25</a:t>
                      </a:r>
                    </a:p>
                  </a:txBody>
                  <a:tcPr marL="0" marR="0" marT="0" marB="0" anchor="b">
                    <a:lnL>
                      <a:noFill/>
                    </a:lnL>
                    <a:lnR>
                      <a:noFill/>
                    </a:lnR>
                    <a:lnT>
                      <a:noFill/>
                    </a:lnT>
                    <a:lnB>
                      <a:noFill/>
                    </a:lnB>
                  </a:tcPr>
                </a:tc>
                <a:tc>
                  <a:txBody>
                    <a:bodyPr/>
                    <a:lstStyle/>
                    <a:p>
                      <a:pPr algn="ctr" fontAlgn="b"/>
                      <a:r>
                        <a:rPr lang="fr-FR" sz="1100" b="1" i="0" u="none" strike="noStrike" dirty="0">
                          <a:solidFill>
                            <a:schemeClr val="bg2"/>
                          </a:solidFill>
                          <a:latin typeface="Arial" pitchFamily="34" charset="0"/>
                          <a:cs typeface="Arial" pitchFamily="34" charset="0"/>
                        </a:rPr>
                        <a:t>53</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20</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181</a:t>
                      </a:r>
                    </a:p>
                  </a:txBody>
                  <a:tcPr marL="0" marR="0" marT="0" marB="0" anchor="b">
                    <a:lnL>
                      <a:noFill/>
                    </a:lnL>
                    <a:lnR>
                      <a:noFill/>
                    </a:lnR>
                    <a:lnT>
                      <a:noFill/>
                    </a:lnT>
                    <a:lnB>
                      <a:noFill/>
                    </a:lnB>
                  </a:tcPr>
                </a:tc>
              </a:tr>
              <a:tr h="179464">
                <a:tc>
                  <a:txBody>
                    <a:bodyPr/>
                    <a:lstStyle/>
                    <a:p>
                      <a:pPr algn="ctr" fontAlgn="b"/>
                      <a:r>
                        <a:rPr lang="fr-FR" sz="1100" b="1" i="0" u="none" strike="noStrike" dirty="0">
                          <a:solidFill>
                            <a:srgbClr val="FF0000"/>
                          </a:solidFill>
                          <a:latin typeface="Arial" pitchFamily="34" charset="0"/>
                          <a:cs typeface="Arial" pitchFamily="34" charset="0"/>
                        </a:rPr>
                        <a:t>20</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164</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19</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119</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18</a:t>
                      </a:r>
                    </a:p>
                  </a:txBody>
                  <a:tcPr marL="0" marR="0" marT="0" marB="0" anchor="b">
                    <a:lnL>
                      <a:noFill/>
                    </a:lnL>
                    <a:lnR>
                      <a:noFill/>
                    </a:lnR>
                    <a:lnT>
                      <a:noFill/>
                    </a:lnT>
                    <a:lnB>
                      <a:noFill/>
                    </a:lnB>
                  </a:tcPr>
                </a:tc>
                <a:tc>
                  <a:txBody>
                    <a:bodyPr/>
                    <a:lstStyle/>
                    <a:p>
                      <a:pPr algn="ctr" fontAlgn="b"/>
                      <a:r>
                        <a:rPr lang="fr-FR" sz="1100" b="1" i="0" u="none" strike="noStrike">
                          <a:solidFill>
                            <a:srgbClr val="000000"/>
                          </a:solidFill>
                          <a:latin typeface="Arial" pitchFamily="34" charset="0"/>
                          <a:cs typeface="Arial" pitchFamily="34" charset="0"/>
                        </a:rPr>
                        <a:t>137</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17</a:t>
                      </a:r>
                    </a:p>
                  </a:txBody>
                  <a:tcPr marL="0" marR="0" marT="0" marB="0" anchor="b">
                    <a:lnL>
                      <a:noFill/>
                    </a:lnL>
                    <a:lnR>
                      <a:noFill/>
                    </a:lnR>
                    <a:lnT>
                      <a:noFill/>
                    </a:lnT>
                    <a:lnB>
                      <a:noFill/>
                    </a:lnB>
                  </a:tcPr>
                </a:tc>
                <a:tc>
                  <a:txBody>
                    <a:bodyPr/>
                    <a:lstStyle/>
                    <a:p>
                      <a:pPr algn="ctr" fontAlgn="b"/>
                      <a:r>
                        <a:rPr lang="fr-FR" sz="1100" b="1" i="0" u="none" strike="noStrike" dirty="0">
                          <a:solidFill>
                            <a:schemeClr val="bg2"/>
                          </a:solidFill>
                          <a:latin typeface="Arial" pitchFamily="34" charset="0"/>
                          <a:cs typeface="Arial" pitchFamily="34" charset="0"/>
                        </a:rPr>
                        <a:t>92</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17</a:t>
                      </a:r>
                    </a:p>
                  </a:txBody>
                  <a:tcPr marL="0" marR="0" marT="0" marB="0" anchor="b">
                    <a:lnL>
                      <a:noFill/>
                    </a:lnL>
                    <a:lnR>
                      <a:noFill/>
                    </a:lnR>
                    <a:lnT>
                      <a:noFill/>
                    </a:lnT>
                    <a:lnB>
                      <a:noFill/>
                    </a:lnB>
                  </a:tcPr>
                </a:tc>
                <a:tc>
                  <a:txBody>
                    <a:bodyPr/>
                    <a:lstStyle/>
                    <a:p>
                      <a:pPr algn="ctr" fontAlgn="b"/>
                      <a:r>
                        <a:rPr lang="fr-FR" sz="1100" b="1" i="0" u="none" strike="noStrike" dirty="0">
                          <a:solidFill>
                            <a:schemeClr val="bg2"/>
                          </a:solidFill>
                          <a:latin typeface="Arial" pitchFamily="34" charset="0"/>
                          <a:cs typeface="Arial" pitchFamily="34" charset="0"/>
                        </a:rPr>
                        <a:t>48</a:t>
                      </a:r>
                    </a:p>
                  </a:txBody>
                  <a:tcPr marL="0" marR="0" marT="0" marB="0" anchor="b">
                    <a:lnL>
                      <a:noFill/>
                    </a:lnL>
                    <a:lnR>
                      <a:noFill/>
                    </a:lnR>
                    <a:lnT>
                      <a:noFill/>
                    </a:lnT>
                    <a:lnB>
                      <a:noFill/>
                    </a:lnB>
                  </a:tcPr>
                </a:tc>
              </a:tr>
              <a:tr h="181923">
                <a:tc>
                  <a:txBody>
                    <a:bodyPr/>
                    <a:lstStyle/>
                    <a:p>
                      <a:pPr algn="ctr" fontAlgn="b"/>
                      <a:r>
                        <a:rPr lang="fr-FR" sz="1100" b="1" i="0" u="none" strike="noStrike" dirty="0">
                          <a:solidFill>
                            <a:srgbClr val="FF0000"/>
                          </a:solidFill>
                          <a:latin typeface="Arial" pitchFamily="34" charset="0"/>
                          <a:cs typeface="Arial" pitchFamily="34" charset="0"/>
                        </a:rPr>
                        <a:t>13</a:t>
                      </a:r>
                    </a:p>
                  </a:txBody>
                  <a:tcPr marL="0" marR="0" marT="0" marB="0" anchor="b">
                    <a:lnL>
                      <a:noFill/>
                    </a:lnL>
                    <a:lnR>
                      <a:noFill/>
                    </a:lnR>
                    <a:lnT>
                      <a:noFill/>
                    </a:lnT>
                    <a:lnB>
                      <a:noFill/>
                    </a:lnB>
                  </a:tcPr>
                </a:tc>
                <a:tc>
                  <a:txBody>
                    <a:bodyPr/>
                    <a:lstStyle/>
                    <a:p>
                      <a:pPr algn="ctr" fontAlgn="b"/>
                      <a:r>
                        <a:rPr lang="fr-FR" sz="1100" b="1" i="0" u="none" strike="noStrike" dirty="0">
                          <a:solidFill>
                            <a:srgbClr val="000000"/>
                          </a:solidFill>
                          <a:latin typeface="Arial" pitchFamily="34" charset="0"/>
                          <a:cs typeface="Arial" pitchFamily="34" charset="0"/>
                        </a:rPr>
                        <a:t>124</a:t>
                      </a:r>
                    </a:p>
                  </a:txBody>
                  <a:tcPr marL="0" marR="0" marT="0" marB="0" anchor="b">
                    <a:lnL>
                      <a:noFill/>
                    </a:lnL>
                    <a:lnR>
                      <a:noFill/>
                    </a:lnR>
                    <a:lnT>
                      <a:noFill/>
                    </a:lnT>
                    <a:lnB>
                      <a:noFill/>
                    </a:lnB>
                  </a:tcPr>
                </a:tc>
              </a:tr>
            </a:tbl>
          </a:graphicData>
        </a:graphic>
      </p:graphicFrame>
      <p:sp>
        <p:nvSpPr>
          <p:cNvPr id="5" name="ZoneTexte 4"/>
          <p:cNvSpPr txBox="1"/>
          <p:nvPr/>
        </p:nvSpPr>
        <p:spPr>
          <a:xfrm>
            <a:off x="6936783" y="2095490"/>
            <a:ext cx="577402" cy="261610"/>
          </a:xfrm>
          <a:prstGeom prst="rect">
            <a:avLst/>
          </a:prstGeom>
          <a:noFill/>
        </p:spPr>
        <p:txBody>
          <a:bodyPr wrap="none" rtlCol="0">
            <a:spAutoFit/>
          </a:bodyPr>
          <a:lstStyle/>
          <a:p>
            <a:r>
              <a:rPr lang="fr-FR" sz="1100" b="1" dirty="0" smtClean="0">
                <a:solidFill>
                  <a:srgbClr val="FF0000"/>
                </a:solidFill>
              </a:rPr>
              <a:t>Score</a:t>
            </a:r>
            <a:endParaRPr lang="fr-FR" sz="1100" b="1" dirty="0">
              <a:solidFill>
                <a:srgbClr val="FF0000"/>
              </a:solidFill>
            </a:endParaRPr>
          </a:p>
        </p:txBody>
      </p:sp>
      <p:sp>
        <p:nvSpPr>
          <p:cNvPr id="6" name="ZoneTexte 5"/>
          <p:cNvSpPr txBox="1"/>
          <p:nvPr/>
        </p:nvSpPr>
        <p:spPr>
          <a:xfrm>
            <a:off x="7786233" y="2095490"/>
            <a:ext cx="1233030" cy="261610"/>
          </a:xfrm>
          <a:prstGeom prst="rect">
            <a:avLst/>
          </a:prstGeom>
          <a:noFill/>
        </p:spPr>
        <p:txBody>
          <a:bodyPr wrap="none" rtlCol="0">
            <a:spAutoFit/>
          </a:bodyPr>
          <a:lstStyle/>
          <a:p>
            <a:r>
              <a:rPr lang="fr-FR" sz="1100" b="1" dirty="0" smtClean="0"/>
              <a:t>Indice notoriété</a:t>
            </a:r>
            <a:endParaRPr lang="fr-FR" sz="1100" b="1" dirty="0"/>
          </a:p>
        </p:txBody>
      </p:sp>
      <p:sp>
        <p:nvSpPr>
          <p:cNvPr id="13" name="Rectangle 12"/>
          <p:cNvSpPr/>
          <p:nvPr/>
        </p:nvSpPr>
        <p:spPr>
          <a:xfrm>
            <a:off x="899591" y="2420982"/>
            <a:ext cx="8153103" cy="164656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graphicFrame>
        <p:nvGraphicFramePr>
          <p:cNvPr id="14" name="Tableau 13"/>
          <p:cNvGraphicFramePr>
            <a:graphicFrameLocks noGrp="1"/>
          </p:cNvGraphicFramePr>
          <p:nvPr/>
        </p:nvGraphicFramePr>
        <p:xfrm>
          <a:off x="6418205" y="6246450"/>
          <a:ext cx="2618291" cy="375285"/>
        </p:xfrm>
        <a:graphic>
          <a:graphicData uri="http://schemas.openxmlformats.org/drawingml/2006/table">
            <a:tbl>
              <a:tblPr/>
              <a:tblGrid>
                <a:gridCol w="2618291"/>
              </a:tblGrid>
              <a:tr h="184363">
                <a:tc>
                  <a:txBody>
                    <a:bodyPr/>
                    <a:lstStyle/>
                    <a:p>
                      <a:pPr algn="r" fontAlgn="ctr"/>
                      <a:r>
                        <a:rPr lang="fr-FR" sz="1200" b="1" i="0" u="none" strike="noStrike" cap="none" dirty="0" smtClean="0">
                          <a:solidFill>
                            <a:srgbClr val="FF0000"/>
                          </a:solidFill>
                          <a:latin typeface="Arial"/>
                        </a:rPr>
                        <a:t>Calcul score</a:t>
                      </a:r>
                      <a:r>
                        <a:rPr lang="fr-FR" sz="1200" b="1" i="0" u="none" strike="noStrike" cap="none" baseline="0" dirty="0" smtClean="0">
                          <a:solidFill>
                            <a:srgbClr val="FF0000"/>
                          </a:solidFill>
                          <a:latin typeface="Arial"/>
                        </a:rPr>
                        <a:t> :</a:t>
                      </a:r>
                    </a:p>
                    <a:p>
                      <a:pPr algn="r" fontAlgn="ctr"/>
                      <a:r>
                        <a:rPr lang="fr-FR" sz="1200" b="1" i="0" u="none" strike="noStrike" cap="none" baseline="0" dirty="0" smtClean="0">
                          <a:solidFill>
                            <a:srgbClr val="FF0000"/>
                          </a:solidFill>
                          <a:latin typeface="Arial"/>
                        </a:rPr>
                        <a:t>(% notes 6-7 – % notes 1-2) X 100</a:t>
                      </a:r>
                      <a:endParaRPr lang="fr-FR" sz="1200" b="1" i="0" u="none" strike="noStrike" cap="none" dirty="0">
                        <a:solidFill>
                          <a:srgbClr val="FF0000"/>
                        </a:solidFill>
                        <a:latin typeface="Arial"/>
                      </a:endParaRPr>
                    </a:p>
                  </a:txBody>
                  <a:tcPr marL="9525" marR="9525" marT="9525" marB="0" anchor="ctr">
                    <a:lnL>
                      <a:noFill/>
                    </a:lnL>
                    <a:lnR>
                      <a:noFill/>
                    </a:lnR>
                    <a:lnT>
                      <a:noFill/>
                    </a:lnT>
                    <a:lnB>
                      <a:noFill/>
                    </a:lnB>
                  </a:tcPr>
                </a:tc>
              </a:tr>
            </a:tbl>
          </a:graphicData>
        </a:graphic>
      </p:graphicFrame>
      <p:sp>
        <p:nvSpPr>
          <p:cNvPr id="15" name="ZoneTexte 14"/>
          <p:cNvSpPr txBox="1"/>
          <p:nvPr/>
        </p:nvSpPr>
        <p:spPr>
          <a:xfrm>
            <a:off x="799010" y="6257176"/>
            <a:ext cx="1368152" cy="584775"/>
          </a:xfrm>
          <a:prstGeom prst="rect">
            <a:avLst/>
          </a:prstGeom>
          <a:noFill/>
        </p:spPr>
        <p:txBody>
          <a:bodyPr wrap="square" rtlCol="0">
            <a:spAutoFit/>
          </a:bodyPr>
          <a:lstStyle/>
          <a:p>
            <a:r>
              <a:rPr lang="fr-FR" sz="800" dirty="0" smtClean="0"/>
              <a:t>Base : 1605</a:t>
            </a:r>
          </a:p>
          <a:p>
            <a:r>
              <a:rPr lang="fr-FR" sz="800" dirty="0" smtClean="0"/>
              <a:t>Population nationale 18 ans et plus</a:t>
            </a:r>
          </a:p>
          <a:p>
            <a:r>
              <a:rPr lang="fr-FR" sz="800" dirty="0" smtClean="0"/>
              <a:t>Filtre : Aucun</a:t>
            </a:r>
            <a:endParaRPr lang="fr-FR" sz="800" dirty="0"/>
          </a:p>
        </p:txBody>
      </p:sp>
      <p:pic>
        <p:nvPicPr>
          <p:cNvPr id="11" name="Picture 3" descr="C:\Documents and Settings\stagiaire_2\Bureau\roeder.jpeg"/>
          <p:cNvPicPr>
            <a:picLocks noChangeAspect="1" noChangeArrowheads="1"/>
          </p:cNvPicPr>
          <p:nvPr/>
        </p:nvPicPr>
        <p:blipFill>
          <a:blip r:embed="rId4" cstate="print"/>
          <a:srcRect/>
          <a:stretch>
            <a:fillRect/>
          </a:stretch>
        </p:blipFill>
        <p:spPr bwMode="auto">
          <a:xfrm>
            <a:off x="3717436" y="1290621"/>
            <a:ext cx="1650934" cy="786945"/>
          </a:xfrm>
          <a:prstGeom prst="rect">
            <a:avLst/>
          </a:prstGeom>
          <a:noFill/>
        </p:spPr>
      </p:pic>
      <p:pic>
        <p:nvPicPr>
          <p:cNvPr id="17" name="Picture 4" descr="C:\Documents and Settings\stagiaire_2\Bureau\veuve clicquot.jpeg"/>
          <p:cNvPicPr>
            <a:picLocks noChangeAspect="1" noChangeArrowheads="1"/>
          </p:cNvPicPr>
          <p:nvPr/>
        </p:nvPicPr>
        <p:blipFill>
          <a:blip r:embed="rId5" cstate="print"/>
          <a:srcRect l="1055" t="15944" r="1444" b="16556"/>
          <a:stretch>
            <a:fillRect/>
          </a:stretch>
        </p:blipFill>
        <p:spPr bwMode="auto">
          <a:xfrm>
            <a:off x="5649276" y="1290621"/>
            <a:ext cx="1136698" cy="786945"/>
          </a:xfrm>
          <a:prstGeom prst="rect">
            <a:avLst/>
          </a:prstGeom>
          <a:noFill/>
        </p:spPr>
      </p:pic>
      <p:pic>
        <p:nvPicPr>
          <p:cNvPr id="18" name="Picture 6" descr="C:\Documents and Settings\stagiaire_2\Bureau\mumm.jpeg"/>
          <p:cNvPicPr>
            <a:picLocks noChangeAspect="1" noChangeArrowheads="1"/>
          </p:cNvPicPr>
          <p:nvPr/>
        </p:nvPicPr>
        <p:blipFill>
          <a:blip r:embed="rId6" cstate="print"/>
          <a:srcRect/>
          <a:stretch>
            <a:fillRect/>
          </a:stretch>
        </p:blipFill>
        <p:spPr bwMode="auto">
          <a:xfrm>
            <a:off x="7014575" y="1290621"/>
            <a:ext cx="959689" cy="786945"/>
          </a:xfrm>
          <a:prstGeom prst="rect">
            <a:avLst/>
          </a:prstGeom>
          <a:noFill/>
        </p:spPr>
      </p:pic>
      <p:pic>
        <p:nvPicPr>
          <p:cNvPr id="19" name="Picture 8" descr="C:\Documents and Settings\stagiaire_2\Bureau\krug.jpeg"/>
          <p:cNvPicPr>
            <a:picLocks noChangeAspect="1" noChangeArrowheads="1"/>
          </p:cNvPicPr>
          <p:nvPr/>
        </p:nvPicPr>
        <p:blipFill>
          <a:blip r:embed="rId7" cstate="print"/>
          <a:srcRect l="3169" t="3309" r="6873" b="5409"/>
          <a:stretch>
            <a:fillRect/>
          </a:stretch>
        </p:blipFill>
        <p:spPr bwMode="auto">
          <a:xfrm>
            <a:off x="8188948" y="1290621"/>
            <a:ext cx="775540" cy="786945"/>
          </a:xfrm>
          <a:prstGeom prst="rect">
            <a:avLst/>
          </a:prstGeom>
          <a:noFill/>
        </p:spPr>
      </p:pic>
      <p:pic>
        <p:nvPicPr>
          <p:cNvPr id="20" name="Picture 9" descr="C:\Documents and Settings\stagiaire_2\Bureau\ruinard.jpeg"/>
          <p:cNvPicPr>
            <a:picLocks noChangeAspect="1" noChangeArrowheads="1"/>
          </p:cNvPicPr>
          <p:nvPr/>
        </p:nvPicPr>
        <p:blipFill>
          <a:blip r:embed="rId8" cstate="print"/>
          <a:srcRect/>
          <a:stretch>
            <a:fillRect/>
          </a:stretch>
        </p:blipFill>
        <p:spPr bwMode="auto">
          <a:xfrm>
            <a:off x="2417793" y="1290621"/>
            <a:ext cx="1073108" cy="786945"/>
          </a:xfrm>
          <a:prstGeom prst="rect">
            <a:avLst/>
          </a:prstGeom>
          <a:noFill/>
        </p:spPr>
      </p:pic>
      <p:pic>
        <p:nvPicPr>
          <p:cNvPr id="21" name="Picture 4" descr="C:\Documents and Settings\stagiaire_2\Bureau\moet.jpeg"/>
          <p:cNvPicPr>
            <a:picLocks noChangeAspect="1" noChangeArrowheads="1"/>
          </p:cNvPicPr>
          <p:nvPr/>
        </p:nvPicPr>
        <p:blipFill>
          <a:blip r:embed="rId9" cstate="print"/>
          <a:srcRect l="15701" t="9712" r="13099" b="9504"/>
          <a:stretch>
            <a:fillRect/>
          </a:stretch>
        </p:blipFill>
        <p:spPr bwMode="auto">
          <a:xfrm>
            <a:off x="899593" y="1290621"/>
            <a:ext cx="1296143" cy="786945"/>
          </a:xfrm>
          <a:prstGeom prst="rect">
            <a:avLst/>
          </a:prstGeom>
          <a:noFill/>
        </p:spPr>
      </p:pic>
      <p:sp>
        <p:nvSpPr>
          <p:cNvPr id="22" name="Rectangle à coins arrondis 21"/>
          <p:cNvSpPr/>
          <p:nvPr/>
        </p:nvSpPr>
        <p:spPr>
          <a:xfrm>
            <a:off x="-108521" y="-3002"/>
            <a:ext cx="648073" cy="16318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tx1"/>
                </a:solidFill>
              </a:rPr>
              <a:t>EXECUTIVE SUMMARY</a:t>
            </a:r>
            <a:endParaRPr lang="en-US" sz="1400" noProof="1">
              <a:solidFill>
                <a:schemeClr val="tx1"/>
              </a:solidFill>
            </a:endParaRPr>
          </a:p>
        </p:txBody>
      </p:sp>
      <p:sp>
        <p:nvSpPr>
          <p:cNvPr id="23" name="Rectangle à coins arrondis 22"/>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24" name="Rectangle à coins arrondis 23"/>
          <p:cNvSpPr/>
          <p:nvPr/>
        </p:nvSpPr>
        <p:spPr>
          <a:xfrm>
            <a:off x="-105339" y="3434333"/>
            <a:ext cx="648073" cy="15937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GEOGRAPHIE </a:t>
            </a:r>
          </a:p>
          <a:p>
            <a:pPr algn="ctr">
              <a:defRPr/>
            </a:pPr>
            <a:r>
              <a:rPr lang="fr-FR" sz="1400" noProof="1" smtClean="0">
                <a:solidFill>
                  <a:schemeClr val="tx1"/>
                </a:solidFill>
              </a:rPr>
              <a:t>DU MARCHE</a:t>
            </a:r>
            <a:endParaRPr lang="en-US" sz="1400" noProof="1" smtClean="0">
              <a:solidFill>
                <a:schemeClr val="tx1"/>
              </a:solidFill>
            </a:endParaRPr>
          </a:p>
        </p:txBody>
      </p:sp>
      <p:sp>
        <p:nvSpPr>
          <p:cNvPr id="29" name="Rectangle à coins arrondis 28"/>
          <p:cNvSpPr/>
          <p:nvPr/>
        </p:nvSpPr>
        <p:spPr>
          <a:xfrm>
            <a:off x="-105339" y="5029200"/>
            <a:ext cx="648073" cy="1822276"/>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bg1"/>
                </a:solidFill>
              </a:rPr>
              <a:t>PRESENTATION DES RESULTATS</a:t>
            </a:r>
            <a:endParaRPr lang="en-US" sz="1400" noProof="1">
              <a:solidFill>
                <a:schemeClr val="bg1"/>
              </a:solidFill>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Text Box 3"/>
          <p:cNvSpPr txBox="1">
            <a:spLocks noChangeArrowheads="1"/>
          </p:cNvSpPr>
          <p:nvPr/>
        </p:nvSpPr>
        <p:spPr bwMode="auto">
          <a:xfrm>
            <a:off x="849313" y="58738"/>
            <a:ext cx="8358187" cy="615553"/>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p>
          <a:p>
            <a:r>
              <a:rPr lang="fr-FR" sz="1400" noProof="1" smtClean="0">
                <a:solidFill>
                  <a:srgbClr val="FF6600"/>
                </a:solidFill>
              </a:rPr>
              <a:t>Top 20 indice aspirationnel : 18-34 ans, 35-54 ans, 55 ans ou plus</a:t>
            </a:r>
          </a:p>
        </p:txBody>
      </p:sp>
      <p:graphicFrame>
        <p:nvGraphicFramePr>
          <p:cNvPr id="31" name="Graphique 30"/>
          <p:cNvGraphicFramePr/>
          <p:nvPr/>
        </p:nvGraphicFramePr>
        <p:xfrm>
          <a:off x="857161" y="1644896"/>
          <a:ext cx="2664000" cy="4951000"/>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p:cNvSpPr/>
          <p:nvPr/>
        </p:nvSpPr>
        <p:spPr>
          <a:xfrm>
            <a:off x="857161" y="1340768"/>
            <a:ext cx="2664000" cy="283876"/>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18-34 ans (N=450)</a:t>
            </a:r>
          </a:p>
        </p:txBody>
      </p:sp>
      <p:graphicFrame>
        <p:nvGraphicFramePr>
          <p:cNvPr id="33" name="Tableau 32"/>
          <p:cNvGraphicFramePr>
            <a:graphicFrameLocks noGrp="1"/>
          </p:cNvGraphicFramePr>
          <p:nvPr/>
        </p:nvGraphicFramePr>
        <p:xfrm>
          <a:off x="847339" y="2178025"/>
          <a:ext cx="259532" cy="4179660"/>
        </p:xfrm>
        <a:graphic>
          <a:graphicData uri="http://schemas.openxmlformats.org/drawingml/2006/table">
            <a:tbl>
              <a:tblPr/>
              <a:tblGrid>
                <a:gridCol w="259532"/>
              </a:tblGrid>
              <a:tr h="208983">
                <a:tc>
                  <a:txBody>
                    <a:bodyPr/>
                    <a:lstStyle/>
                    <a:p>
                      <a:pPr algn="ctr" fontAlgn="ctr"/>
                      <a:r>
                        <a:rPr lang="fr-FR" sz="1000" b="1" i="0" u="none" strike="noStrike" dirty="0">
                          <a:solidFill>
                            <a:srgbClr val="FF6600"/>
                          </a:solidFill>
                          <a:latin typeface="Arial"/>
                        </a:rPr>
                        <a:t>1</a:t>
                      </a: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a:solidFill>
                            <a:srgbClr val="FF6600"/>
                          </a:solidFill>
                          <a:latin typeface="Arial"/>
                          <a:ea typeface="+mn-ea"/>
                          <a:cs typeface="+mn-cs"/>
                        </a:rPr>
                        <a:t>2</a:t>
                      </a: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4</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5</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6</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7</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8</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9</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10</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11</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12</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13</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14</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15</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16</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17</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18</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19</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rgbClr val="000000"/>
                          </a:solidFill>
                          <a:latin typeface="Arial"/>
                        </a:rPr>
                        <a:t>20</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bl>
          </a:graphicData>
        </a:graphic>
      </p:graphicFrame>
      <p:graphicFrame>
        <p:nvGraphicFramePr>
          <p:cNvPr id="34" name="Graphique 33"/>
          <p:cNvGraphicFramePr/>
          <p:nvPr/>
        </p:nvGraphicFramePr>
        <p:xfrm>
          <a:off x="3627701" y="1644896"/>
          <a:ext cx="2664000" cy="4951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Rectangle 36"/>
          <p:cNvSpPr/>
          <p:nvPr/>
        </p:nvSpPr>
        <p:spPr>
          <a:xfrm>
            <a:off x="3627701" y="1340768"/>
            <a:ext cx="2664000" cy="283876"/>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35-54 ans (n=577)</a:t>
            </a:r>
          </a:p>
        </p:txBody>
      </p:sp>
      <p:graphicFrame>
        <p:nvGraphicFramePr>
          <p:cNvPr id="50" name="Tableau 49"/>
          <p:cNvGraphicFramePr>
            <a:graphicFrameLocks noGrp="1"/>
          </p:cNvGraphicFramePr>
          <p:nvPr/>
        </p:nvGraphicFramePr>
        <p:xfrm>
          <a:off x="3563158" y="2178025"/>
          <a:ext cx="447960" cy="4179660"/>
        </p:xfrm>
        <a:graphic>
          <a:graphicData uri="http://schemas.openxmlformats.org/drawingml/2006/table">
            <a:tbl>
              <a:tblPr/>
              <a:tblGrid>
                <a:gridCol w="447960"/>
              </a:tblGrid>
              <a:tr h="208983">
                <a:tc>
                  <a:txBody>
                    <a:bodyPr/>
                    <a:lstStyle/>
                    <a:p>
                      <a:pPr algn="ctr" fontAlgn="ctr"/>
                      <a:r>
                        <a:rPr lang="fr-FR" sz="1000" b="0" i="0" u="none" strike="noStrike" dirty="0" smtClean="0">
                          <a:solidFill>
                            <a:schemeClr val="tx1"/>
                          </a:solidFill>
                          <a:latin typeface="Arial"/>
                        </a:rPr>
                        <a:t>27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2</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4</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13</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08983">
                <a:tc>
                  <a:txBody>
                    <a:bodyPr/>
                    <a:lstStyle/>
                    <a:p>
                      <a:pPr algn="ctr"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8</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23</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1" i="0" u="none" strike="noStrike" dirty="0" smtClean="0">
                          <a:solidFill>
                            <a:srgbClr val="FF6600"/>
                          </a:solidFill>
                          <a:latin typeface="Arial"/>
                        </a:rPr>
                        <a:t>5</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12</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25</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18</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11</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bl>
          </a:graphicData>
        </a:graphic>
      </p:graphicFrame>
      <p:graphicFrame>
        <p:nvGraphicFramePr>
          <p:cNvPr id="51" name="Graphique 50"/>
          <p:cNvGraphicFramePr/>
          <p:nvPr/>
        </p:nvGraphicFramePr>
        <p:xfrm>
          <a:off x="6384802" y="1642164"/>
          <a:ext cx="2664000" cy="4951000"/>
        </p:xfrm>
        <a:graphic>
          <a:graphicData uri="http://schemas.openxmlformats.org/drawingml/2006/chart">
            <c:chart xmlns:c="http://schemas.openxmlformats.org/drawingml/2006/chart" xmlns:r="http://schemas.openxmlformats.org/officeDocument/2006/relationships" r:id="rId5"/>
          </a:graphicData>
        </a:graphic>
      </p:graphicFrame>
      <p:sp>
        <p:nvSpPr>
          <p:cNvPr id="52" name="Rectangle 51"/>
          <p:cNvSpPr/>
          <p:nvPr/>
        </p:nvSpPr>
        <p:spPr>
          <a:xfrm>
            <a:off x="6384802" y="1340768"/>
            <a:ext cx="2664000" cy="284400"/>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55 ans ou plus (n=578)</a:t>
            </a:r>
          </a:p>
        </p:txBody>
      </p:sp>
      <p:graphicFrame>
        <p:nvGraphicFramePr>
          <p:cNvPr id="53" name="Tableau 52"/>
          <p:cNvGraphicFramePr>
            <a:graphicFrameLocks noGrp="1"/>
          </p:cNvGraphicFramePr>
          <p:nvPr/>
        </p:nvGraphicFramePr>
        <p:xfrm>
          <a:off x="6354783" y="2178025"/>
          <a:ext cx="329028" cy="4179660"/>
        </p:xfrm>
        <a:graphic>
          <a:graphicData uri="http://schemas.openxmlformats.org/drawingml/2006/table">
            <a:tbl>
              <a:tblPr/>
              <a:tblGrid>
                <a:gridCol w="329028"/>
              </a:tblGrid>
              <a:tr h="208983">
                <a:tc>
                  <a:txBody>
                    <a:bodyPr/>
                    <a:lstStyle/>
                    <a:p>
                      <a:pPr algn="ctr"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27</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6</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0898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8</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08983">
                <a:tc>
                  <a:txBody>
                    <a:bodyPr/>
                    <a:lstStyle/>
                    <a:p>
                      <a:pPr algn="ctr" fontAlgn="ctr"/>
                      <a:r>
                        <a:rPr lang="fr-FR" sz="1000" b="1" i="0" u="none" strike="noStrike" dirty="0" smtClean="0">
                          <a:solidFill>
                            <a:srgbClr val="FF6600"/>
                          </a:solidFill>
                          <a:latin typeface="Arial"/>
                        </a:rPr>
                        <a:t>2</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13</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1" i="0" u="none" strike="noStrike" dirty="0" smtClean="0">
                          <a:solidFill>
                            <a:srgbClr val="FF6600"/>
                          </a:solidFill>
                          <a:latin typeface="Arial"/>
                        </a:rPr>
                        <a:t>4</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25</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1" i="0" u="none" strike="noStrike" dirty="0" smtClean="0">
                          <a:solidFill>
                            <a:srgbClr val="FF6600"/>
                          </a:solidFill>
                          <a:latin typeface="Arial"/>
                        </a:rPr>
                        <a:t>5</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11</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23</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12</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08983">
                <a:tc>
                  <a:txBody>
                    <a:bodyPr/>
                    <a:lstStyle/>
                    <a:p>
                      <a:pPr algn="ctr" fontAlgn="ctr"/>
                      <a:r>
                        <a:rPr lang="fr-FR" sz="1000" b="0" i="0" u="none" strike="noStrike" dirty="0" smtClean="0">
                          <a:solidFill>
                            <a:schemeClr val="tx1"/>
                          </a:solidFill>
                          <a:latin typeface="Arial"/>
                        </a:rPr>
                        <a:t>26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bl>
          </a:graphicData>
        </a:graphic>
      </p:graphicFrame>
      <p:sp>
        <p:nvSpPr>
          <p:cNvPr id="26" name="ZoneTexte 1"/>
          <p:cNvSpPr txBox="1"/>
          <p:nvPr/>
        </p:nvSpPr>
        <p:spPr>
          <a:xfrm>
            <a:off x="3555179" y="1627344"/>
            <a:ext cx="571491" cy="4286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600" b="1" dirty="0" smtClean="0"/>
              <a:t>Rappel </a:t>
            </a:r>
          </a:p>
          <a:p>
            <a:pPr algn="ctr"/>
            <a:r>
              <a:rPr lang="fr-FR" sz="600" b="1" dirty="0" smtClean="0"/>
              <a:t>rang </a:t>
            </a:r>
          </a:p>
          <a:p>
            <a:pPr algn="ctr"/>
            <a:r>
              <a:rPr lang="fr-FR" sz="600" b="1" dirty="0" smtClean="0"/>
              <a:t>18-34 ans</a:t>
            </a:r>
            <a:endParaRPr lang="fr-FR" sz="600" b="1" dirty="0"/>
          </a:p>
        </p:txBody>
      </p:sp>
      <p:sp>
        <p:nvSpPr>
          <p:cNvPr id="27" name="ZoneTexte 1"/>
          <p:cNvSpPr txBox="1"/>
          <p:nvPr/>
        </p:nvSpPr>
        <p:spPr>
          <a:xfrm>
            <a:off x="6326319" y="1627344"/>
            <a:ext cx="571491" cy="4286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600" b="1" dirty="0" smtClean="0"/>
              <a:t>Rappel </a:t>
            </a:r>
          </a:p>
          <a:p>
            <a:pPr algn="ctr"/>
            <a:r>
              <a:rPr lang="fr-FR" sz="600" b="1" dirty="0" smtClean="0"/>
              <a:t>rang </a:t>
            </a:r>
          </a:p>
          <a:p>
            <a:pPr algn="ctr"/>
            <a:r>
              <a:rPr lang="fr-FR" sz="600" b="1" dirty="0" smtClean="0"/>
              <a:t>18-34 ans</a:t>
            </a:r>
            <a:endParaRPr lang="fr-FR" sz="600" b="1" dirty="0"/>
          </a:p>
        </p:txBody>
      </p:sp>
      <p:sp>
        <p:nvSpPr>
          <p:cNvPr id="28" name="Rectangle à coins arrondis 27"/>
          <p:cNvSpPr/>
          <p:nvPr/>
        </p:nvSpPr>
        <p:spPr>
          <a:xfrm>
            <a:off x="-108521" y="-3002"/>
            <a:ext cx="648073" cy="16318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tx1"/>
                </a:solidFill>
              </a:rPr>
              <a:t>EXECUTIVE SUMMARY</a:t>
            </a:r>
            <a:endParaRPr lang="en-US" sz="1400" noProof="1">
              <a:solidFill>
                <a:schemeClr val="tx1"/>
              </a:solidFill>
            </a:endParaRPr>
          </a:p>
        </p:txBody>
      </p:sp>
      <p:sp>
        <p:nvSpPr>
          <p:cNvPr id="29" name="Rectangle à coins arrondis 28"/>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30" name="Rectangle à coins arrondis 29"/>
          <p:cNvSpPr/>
          <p:nvPr/>
        </p:nvSpPr>
        <p:spPr>
          <a:xfrm>
            <a:off x="-105339" y="3434333"/>
            <a:ext cx="648073" cy="15937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GEOGRAPHIE </a:t>
            </a:r>
          </a:p>
          <a:p>
            <a:pPr algn="ctr">
              <a:defRPr/>
            </a:pPr>
            <a:r>
              <a:rPr lang="fr-FR" sz="1400" noProof="1" smtClean="0">
                <a:solidFill>
                  <a:schemeClr val="tx1"/>
                </a:solidFill>
              </a:rPr>
              <a:t>DU MARCHE</a:t>
            </a:r>
            <a:endParaRPr lang="en-US" sz="1400" noProof="1" smtClean="0">
              <a:solidFill>
                <a:schemeClr val="tx1"/>
              </a:solidFill>
            </a:endParaRPr>
          </a:p>
        </p:txBody>
      </p:sp>
      <p:sp>
        <p:nvSpPr>
          <p:cNvPr id="35" name="Rectangle à coins arrondis 34"/>
          <p:cNvSpPr/>
          <p:nvPr/>
        </p:nvSpPr>
        <p:spPr>
          <a:xfrm>
            <a:off x="-105339" y="5029200"/>
            <a:ext cx="648073" cy="1822276"/>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bg1"/>
                </a:solidFill>
              </a:rPr>
              <a:t>PRESENTATION DES RESULTATS</a:t>
            </a:r>
            <a:endParaRPr lang="en-US" sz="1400" noProof="1">
              <a:solidFill>
                <a:schemeClr val="bg1"/>
              </a:solidFill>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Text Box 3"/>
          <p:cNvSpPr txBox="1">
            <a:spLocks noChangeArrowheads="1"/>
          </p:cNvSpPr>
          <p:nvPr/>
        </p:nvSpPr>
        <p:spPr bwMode="auto">
          <a:xfrm>
            <a:off x="849313" y="58738"/>
            <a:ext cx="8358187" cy="615553"/>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p>
          <a:p>
            <a:r>
              <a:rPr lang="fr-FR" sz="1400" noProof="1" smtClean="0">
                <a:solidFill>
                  <a:srgbClr val="FF6600"/>
                </a:solidFill>
              </a:rPr>
              <a:t>Top 20 indice aspirationnel : CSP +, CSP =/- ou inactifs</a:t>
            </a:r>
          </a:p>
        </p:txBody>
      </p:sp>
      <p:graphicFrame>
        <p:nvGraphicFramePr>
          <p:cNvPr id="31" name="Graphique 30"/>
          <p:cNvGraphicFramePr/>
          <p:nvPr/>
        </p:nvGraphicFramePr>
        <p:xfrm>
          <a:off x="863410" y="1574344"/>
          <a:ext cx="2664000" cy="5023008"/>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p:cNvSpPr/>
          <p:nvPr/>
        </p:nvSpPr>
        <p:spPr>
          <a:xfrm>
            <a:off x="863410" y="1287634"/>
            <a:ext cx="2664000" cy="288000"/>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CSP + (N=183) </a:t>
            </a:r>
          </a:p>
        </p:txBody>
      </p:sp>
      <p:graphicFrame>
        <p:nvGraphicFramePr>
          <p:cNvPr id="33" name="Tableau 32"/>
          <p:cNvGraphicFramePr>
            <a:graphicFrameLocks noGrp="1"/>
          </p:cNvGraphicFramePr>
          <p:nvPr/>
        </p:nvGraphicFramePr>
        <p:xfrm>
          <a:off x="898038" y="2089096"/>
          <a:ext cx="170795" cy="4232860"/>
        </p:xfrm>
        <a:graphic>
          <a:graphicData uri="http://schemas.openxmlformats.org/drawingml/2006/table">
            <a:tbl>
              <a:tblPr/>
              <a:tblGrid>
                <a:gridCol w="170795"/>
              </a:tblGrid>
              <a:tr h="211643">
                <a:tc>
                  <a:txBody>
                    <a:bodyPr/>
                    <a:lstStyle/>
                    <a:p>
                      <a:pPr algn="ctr"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a:solidFill>
                            <a:srgbClr val="FF6600"/>
                          </a:solidFill>
                          <a:latin typeface="Arial"/>
                          <a:ea typeface="+mn-ea"/>
                          <a:cs typeface="+mn-cs"/>
                        </a:rPr>
                        <a:t>2</a:t>
                      </a: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4</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5</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6</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7</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8</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9</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10</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11</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12</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13</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14</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15</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16</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17</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18</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19</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000000"/>
                          </a:solidFill>
                          <a:latin typeface="Arial"/>
                        </a:rPr>
                        <a:t>20</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bl>
          </a:graphicData>
        </a:graphic>
      </p:graphicFrame>
      <p:graphicFrame>
        <p:nvGraphicFramePr>
          <p:cNvPr id="34" name="Graphique 33"/>
          <p:cNvGraphicFramePr/>
          <p:nvPr/>
        </p:nvGraphicFramePr>
        <p:xfrm>
          <a:off x="3636192" y="1574344"/>
          <a:ext cx="2664000" cy="5023008"/>
        </p:xfrm>
        <a:graphic>
          <a:graphicData uri="http://schemas.openxmlformats.org/drawingml/2006/chart">
            <c:chart xmlns:c="http://schemas.openxmlformats.org/drawingml/2006/chart" xmlns:r="http://schemas.openxmlformats.org/officeDocument/2006/relationships" r:id="rId4"/>
          </a:graphicData>
        </a:graphic>
      </p:graphicFrame>
      <p:sp>
        <p:nvSpPr>
          <p:cNvPr id="37" name="Rectangle 36"/>
          <p:cNvSpPr/>
          <p:nvPr/>
        </p:nvSpPr>
        <p:spPr>
          <a:xfrm>
            <a:off x="3636192" y="1287634"/>
            <a:ext cx="2664000" cy="288000"/>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CSP =/- (N=722)</a:t>
            </a:r>
          </a:p>
        </p:txBody>
      </p:sp>
      <p:graphicFrame>
        <p:nvGraphicFramePr>
          <p:cNvPr id="50" name="Tableau 49"/>
          <p:cNvGraphicFramePr>
            <a:graphicFrameLocks noGrp="1"/>
          </p:cNvGraphicFramePr>
          <p:nvPr/>
        </p:nvGraphicFramePr>
        <p:xfrm>
          <a:off x="3742088" y="2124393"/>
          <a:ext cx="170795" cy="4232860"/>
        </p:xfrm>
        <a:graphic>
          <a:graphicData uri="http://schemas.openxmlformats.org/drawingml/2006/table">
            <a:tbl>
              <a:tblPr/>
              <a:tblGrid>
                <a:gridCol w="170795"/>
              </a:tblGrid>
              <a:tr h="211643">
                <a:tc>
                  <a:txBody>
                    <a:bodyPr/>
                    <a:lstStyle/>
                    <a:p>
                      <a:pPr algn="ctr" fontAlgn="ctr"/>
                      <a:r>
                        <a:rPr lang="fr-FR" sz="1000" b="1" i="0" u="none" strike="noStrike" dirty="0" smtClean="0">
                          <a:solidFill>
                            <a:srgbClr val="FF6600"/>
                          </a:solidFill>
                          <a:latin typeface="Arial"/>
                        </a:rPr>
                        <a:t>4</a:t>
                      </a: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2</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7</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11</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12</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13</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21</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1" i="0" u="none" strike="noStrike" dirty="0" smtClean="0">
                          <a:solidFill>
                            <a:srgbClr val="FF6600"/>
                          </a:solidFill>
                          <a:latin typeface="Arial"/>
                        </a:rPr>
                        <a:t>5</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20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9</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30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19</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27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15</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bl>
          </a:graphicData>
        </a:graphic>
      </p:graphicFrame>
      <p:graphicFrame>
        <p:nvGraphicFramePr>
          <p:cNvPr id="51" name="Graphique 50"/>
          <p:cNvGraphicFramePr/>
          <p:nvPr/>
        </p:nvGraphicFramePr>
        <p:xfrm>
          <a:off x="6414374" y="1574344"/>
          <a:ext cx="2664000" cy="5023008"/>
        </p:xfrm>
        <a:graphic>
          <a:graphicData uri="http://schemas.openxmlformats.org/drawingml/2006/chart">
            <c:chart xmlns:c="http://schemas.openxmlformats.org/drawingml/2006/chart" xmlns:r="http://schemas.openxmlformats.org/officeDocument/2006/relationships" r:id="rId5"/>
          </a:graphicData>
        </a:graphic>
      </p:graphicFrame>
      <p:sp>
        <p:nvSpPr>
          <p:cNvPr id="52" name="Rectangle 51"/>
          <p:cNvSpPr/>
          <p:nvPr/>
        </p:nvSpPr>
        <p:spPr>
          <a:xfrm>
            <a:off x="6414374" y="1287634"/>
            <a:ext cx="2664000" cy="288000"/>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Inactifs (N=700)</a:t>
            </a:r>
          </a:p>
        </p:txBody>
      </p:sp>
      <p:graphicFrame>
        <p:nvGraphicFramePr>
          <p:cNvPr id="53" name="Tableau 52"/>
          <p:cNvGraphicFramePr>
            <a:graphicFrameLocks noGrp="1"/>
          </p:cNvGraphicFramePr>
          <p:nvPr/>
        </p:nvGraphicFramePr>
        <p:xfrm>
          <a:off x="6498798" y="2124393"/>
          <a:ext cx="170795" cy="4232860"/>
        </p:xfrm>
        <a:graphic>
          <a:graphicData uri="http://schemas.openxmlformats.org/drawingml/2006/table">
            <a:tbl>
              <a:tblPr/>
              <a:tblGrid>
                <a:gridCol w="170795"/>
              </a:tblGrid>
              <a:tr h="211643">
                <a:tc>
                  <a:txBody>
                    <a:bodyPr/>
                    <a:lstStyle/>
                    <a:p>
                      <a:pPr algn="ctr"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12</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2</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1643">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11</a:t>
                      </a:r>
                      <a:endParaRPr lang="fr-FR" sz="1000" b="0" i="0" u="none" strike="noStrike" kern="1200" dirty="0">
                        <a:solidFill>
                          <a:schemeClr val="tx1"/>
                        </a:solidFill>
                        <a:latin typeface="Arial"/>
                        <a:ea typeface="+mn-ea"/>
                        <a:cs typeface="+mn-cs"/>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rgbClr val="FF6600"/>
                          </a:solidFill>
                          <a:latin typeface="Arial"/>
                        </a:rPr>
                        <a:t>4</a:t>
                      </a:r>
                      <a:endParaRPr lang="fr-FR" sz="1000" b="0" i="0" u="none" strike="noStrike" dirty="0">
                        <a:solidFill>
                          <a:srgbClr val="FF66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13</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9</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19</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1" i="0" u="none" strike="noStrike" dirty="0" smtClean="0">
                          <a:solidFill>
                            <a:srgbClr val="FF6600"/>
                          </a:solidFill>
                          <a:latin typeface="Arial"/>
                        </a:rPr>
                        <a:t>5</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17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8</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20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24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1643">
                <a:tc>
                  <a:txBody>
                    <a:bodyPr/>
                    <a:lstStyle/>
                    <a:p>
                      <a:pPr algn="ctr" fontAlgn="ctr"/>
                      <a:r>
                        <a:rPr lang="fr-FR" sz="1000" b="0" i="0" u="none" strike="noStrike" dirty="0" smtClean="0">
                          <a:solidFill>
                            <a:schemeClr val="tx1"/>
                          </a:solidFill>
                          <a:latin typeface="Arial"/>
                        </a:rPr>
                        <a:t>21</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bl>
          </a:graphicData>
        </a:graphic>
      </p:graphicFrame>
      <p:sp>
        <p:nvSpPr>
          <p:cNvPr id="26" name="ZoneTexte 1"/>
          <p:cNvSpPr txBox="1"/>
          <p:nvPr/>
        </p:nvSpPr>
        <p:spPr>
          <a:xfrm>
            <a:off x="3555179" y="1583799"/>
            <a:ext cx="571491" cy="4286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600" b="1" dirty="0" smtClean="0"/>
              <a:t>Rappel </a:t>
            </a:r>
          </a:p>
          <a:p>
            <a:pPr algn="ctr"/>
            <a:r>
              <a:rPr lang="fr-FR" sz="600" b="1" dirty="0" smtClean="0"/>
              <a:t>rang </a:t>
            </a:r>
          </a:p>
          <a:p>
            <a:pPr algn="ctr"/>
            <a:r>
              <a:rPr lang="fr-FR" sz="600" b="1" dirty="0" smtClean="0"/>
              <a:t>CSP+</a:t>
            </a:r>
            <a:endParaRPr lang="fr-FR" sz="600" b="1" dirty="0"/>
          </a:p>
        </p:txBody>
      </p:sp>
      <p:sp>
        <p:nvSpPr>
          <p:cNvPr id="27" name="ZoneTexte 1"/>
          <p:cNvSpPr txBox="1"/>
          <p:nvPr/>
        </p:nvSpPr>
        <p:spPr>
          <a:xfrm>
            <a:off x="6326319" y="1583799"/>
            <a:ext cx="571491" cy="4286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600" b="1" dirty="0" smtClean="0"/>
              <a:t>Rappel </a:t>
            </a:r>
          </a:p>
          <a:p>
            <a:pPr algn="ctr"/>
            <a:r>
              <a:rPr lang="fr-FR" sz="600" b="1" dirty="0" smtClean="0"/>
              <a:t>rang </a:t>
            </a:r>
          </a:p>
          <a:p>
            <a:pPr algn="ctr"/>
            <a:r>
              <a:rPr lang="fr-FR" sz="600" b="1" dirty="0" smtClean="0"/>
              <a:t>CSP+</a:t>
            </a:r>
            <a:endParaRPr lang="fr-FR" sz="600" b="1" dirty="0"/>
          </a:p>
        </p:txBody>
      </p:sp>
      <p:sp>
        <p:nvSpPr>
          <p:cNvPr id="28" name="Rectangle à coins arrondis 27"/>
          <p:cNvSpPr/>
          <p:nvPr/>
        </p:nvSpPr>
        <p:spPr>
          <a:xfrm>
            <a:off x="-108521" y="-3002"/>
            <a:ext cx="648073" cy="16318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tx1"/>
                </a:solidFill>
              </a:rPr>
              <a:t>EXECUTIVE SUMMARY</a:t>
            </a:r>
            <a:endParaRPr lang="en-US" sz="1400" noProof="1">
              <a:solidFill>
                <a:schemeClr val="tx1"/>
              </a:solidFill>
            </a:endParaRPr>
          </a:p>
        </p:txBody>
      </p:sp>
      <p:sp>
        <p:nvSpPr>
          <p:cNvPr id="29" name="Rectangle à coins arrondis 28"/>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30" name="Rectangle à coins arrondis 29"/>
          <p:cNvSpPr/>
          <p:nvPr/>
        </p:nvSpPr>
        <p:spPr>
          <a:xfrm>
            <a:off x="-105339" y="3434333"/>
            <a:ext cx="648073" cy="15937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GEOGRAPHIE </a:t>
            </a:r>
          </a:p>
          <a:p>
            <a:pPr algn="ctr">
              <a:defRPr/>
            </a:pPr>
            <a:r>
              <a:rPr lang="fr-FR" sz="1400" noProof="1" smtClean="0">
                <a:solidFill>
                  <a:schemeClr val="tx1"/>
                </a:solidFill>
              </a:rPr>
              <a:t>DU MARCHE</a:t>
            </a:r>
            <a:endParaRPr lang="en-US" sz="1400" noProof="1" smtClean="0">
              <a:solidFill>
                <a:schemeClr val="tx1"/>
              </a:solidFill>
            </a:endParaRPr>
          </a:p>
        </p:txBody>
      </p:sp>
      <p:sp>
        <p:nvSpPr>
          <p:cNvPr id="35" name="Rectangle à coins arrondis 34"/>
          <p:cNvSpPr/>
          <p:nvPr/>
        </p:nvSpPr>
        <p:spPr>
          <a:xfrm>
            <a:off x="-105339" y="5029200"/>
            <a:ext cx="648073" cy="1822276"/>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bg1"/>
                </a:solidFill>
              </a:rPr>
              <a:t>PRESENTATION DES RESULTATS</a:t>
            </a:r>
            <a:endParaRPr lang="en-US" sz="1400" noProof="1">
              <a:solidFill>
                <a:schemeClr val="bg1"/>
              </a:solidFill>
            </a:endParaRP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Text Box 3"/>
          <p:cNvSpPr txBox="1">
            <a:spLocks noChangeArrowheads="1"/>
          </p:cNvSpPr>
          <p:nvPr/>
        </p:nvSpPr>
        <p:spPr bwMode="auto">
          <a:xfrm>
            <a:off x="849313" y="58738"/>
            <a:ext cx="8358187" cy="1046440"/>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endParaRPr lang="fr-FR" sz="2000" b="1" noProof="1">
              <a:solidFill>
                <a:srgbClr val="5F5F5F"/>
              </a:solidFill>
            </a:endParaRPr>
          </a:p>
          <a:p>
            <a:r>
              <a:rPr lang="fr-FR" sz="1400" noProof="1" smtClean="0">
                <a:solidFill>
                  <a:srgbClr val="FF6600"/>
                </a:solidFill>
              </a:rPr>
              <a:t>Top 20 indice aspirationnel : non acheteurs, petits acheteurs, moyens acheteurs, </a:t>
            </a:r>
          </a:p>
          <a:p>
            <a:r>
              <a:rPr lang="fr-FR" sz="1400" noProof="1" smtClean="0">
                <a:solidFill>
                  <a:srgbClr val="FF6600"/>
                </a:solidFill>
              </a:rPr>
              <a:t>grands acheteurs	(1/2)</a:t>
            </a:r>
          </a:p>
          <a:p>
            <a:r>
              <a:rPr lang="fr-FR" sz="1400" noProof="1" smtClean="0">
                <a:solidFill>
                  <a:srgbClr val="FF6600"/>
                </a:solidFill>
              </a:rPr>
              <a:t>Population nationale</a:t>
            </a:r>
          </a:p>
        </p:txBody>
      </p:sp>
      <p:graphicFrame>
        <p:nvGraphicFramePr>
          <p:cNvPr id="16" name="Graphique 15"/>
          <p:cNvGraphicFramePr/>
          <p:nvPr/>
        </p:nvGraphicFramePr>
        <p:xfrm>
          <a:off x="842210" y="1574344"/>
          <a:ext cx="4058326" cy="5023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5018674" y="1574344"/>
          <a:ext cx="4058326" cy="502300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842210" y="1270216"/>
            <a:ext cx="4057162" cy="283876"/>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NON  ACHETEURS (N=537)</a:t>
            </a:r>
          </a:p>
        </p:txBody>
      </p:sp>
      <p:sp>
        <p:nvSpPr>
          <p:cNvPr id="10" name="Rectangle 9"/>
          <p:cNvSpPr/>
          <p:nvPr/>
        </p:nvSpPr>
        <p:spPr>
          <a:xfrm>
            <a:off x="5018674" y="1270216"/>
            <a:ext cx="4057162" cy="283876"/>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PETITS ACHETEURS (N=333)</a:t>
            </a:r>
          </a:p>
        </p:txBody>
      </p:sp>
      <p:graphicFrame>
        <p:nvGraphicFramePr>
          <p:cNvPr id="13" name="Tableau 12"/>
          <p:cNvGraphicFramePr>
            <a:graphicFrameLocks noGrp="1"/>
          </p:cNvGraphicFramePr>
          <p:nvPr/>
        </p:nvGraphicFramePr>
        <p:xfrm>
          <a:off x="5092556" y="2093945"/>
          <a:ext cx="241300" cy="4254600"/>
        </p:xfrm>
        <a:graphic>
          <a:graphicData uri="http://schemas.openxmlformats.org/drawingml/2006/table">
            <a:tbl>
              <a:tblPr/>
              <a:tblGrid>
                <a:gridCol w="241300"/>
              </a:tblGrid>
              <a:tr h="212730">
                <a:tc>
                  <a:txBody>
                    <a:bodyPr/>
                    <a:lstStyle/>
                    <a:p>
                      <a:pPr algn="ctr" rtl="0" fontAlgn="ctr"/>
                      <a:r>
                        <a:rPr lang="fr-FR" sz="1000" b="0" i="0" u="none" strike="noStrike" dirty="0" smtClean="0">
                          <a:solidFill>
                            <a:schemeClr val="tx1"/>
                          </a:solidFill>
                          <a:latin typeface="Arial"/>
                        </a:rPr>
                        <a:t>6</a:t>
                      </a:r>
                    </a:p>
                  </a:txBody>
                  <a:tcPr marL="9525" marR="9525" marT="9525" marB="0" anchor="ctr">
                    <a:lnL>
                      <a:noFill/>
                    </a:lnL>
                    <a:lnR>
                      <a:noFill/>
                    </a:lnR>
                    <a:lnT>
                      <a:noFill/>
                    </a:lnT>
                    <a:lnB>
                      <a:noFill/>
                    </a:lnB>
                  </a:tcPr>
                </a:tc>
              </a:tr>
              <a:tr h="212730">
                <a:tc>
                  <a:txBody>
                    <a:bodyPr/>
                    <a:lstStyle/>
                    <a:p>
                      <a:pPr algn="ctr" rtl="0" fontAlgn="ctr"/>
                      <a:r>
                        <a:rPr lang="fr-FR" sz="1000" b="1" i="0" u="none" strike="noStrike" dirty="0" smtClean="0">
                          <a:solidFill>
                            <a:srgbClr val="FF6600"/>
                          </a:solidFill>
                          <a:latin typeface="Arial"/>
                        </a:rPr>
                        <a:t>2</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1" i="0" u="none" strike="noStrike" dirty="0" smtClean="0">
                          <a:solidFill>
                            <a:srgbClr val="FF6600"/>
                          </a:solidFill>
                          <a:latin typeface="Arial"/>
                        </a:rPr>
                        <a:t>4</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1" i="0" u="none" strike="noStrike" dirty="0" smtClean="0">
                          <a:solidFill>
                            <a:srgbClr val="FF6600"/>
                          </a:solidFill>
                          <a:latin typeface="Arial"/>
                        </a:rPr>
                        <a:t>3</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1" i="0" u="none" strike="noStrike" dirty="0" smtClean="0">
                          <a:solidFill>
                            <a:srgbClr val="FF6600"/>
                          </a:solidFill>
                          <a:latin typeface="Arial"/>
                        </a:rPr>
                        <a:t>5</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19</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15</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14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28</a:t>
                      </a: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13</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11</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21</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12</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20</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16</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27</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24</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r h="212730">
                <a:tc>
                  <a:txBody>
                    <a:bodyPr/>
                    <a:lstStyle/>
                    <a:p>
                      <a:pPr algn="ctr" rtl="0" fontAlgn="ctr"/>
                      <a:r>
                        <a:rPr lang="fr-FR" sz="1000" b="0" i="0" u="none" strike="noStrike" dirty="0" smtClean="0">
                          <a:solidFill>
                            <a:schemeClr val="tx1"/>
                          </a:solidFill>
                          <a:latin typeface="Arial"/>
                        </a:rPr>
                        <a:t>8</a:t>
                      </a:r>
                      <a:endParaRPr lang="fr-FR" sz="1000" b="0" i="0" u="none" strike="noStrike" dirty="0">
                        <a:solidFill>
                          <a:schemeClr val="tx1"/>
                        </a:solidFill>
                        <a:latin typeface="Arial"/>
                      </a:endParaRPr>
                    </a:p>
                  </a:txBody>
                  <a:tcPr marL="9525" marR="9525" marT="9525" marB="0" anchor="ctr">
                    <a:lnL>
                      <a:noFill/>
                    </a:lnL>
                    <a:lnR>
                      <a:noFill/>
                    </a:lnR>
                    <a:lnT>
                      <a:noFill/>
                    </a:lnT>
                    <a:lnB>
                      <a:noFill/>
                    </a:lnB>
                  </a:tcPr>
                </a:tc>
              </a:tr>
            </a:tbl>
          </a:graphicData>
        </a:graphic>
      </p:graphicFrame>
      <p:graphicFrame>
        <p:nvGraphicFramePr>
          <p:cNvPr id="14" name="Tableau 13"/>
          <p:cNvGraphicFramePr>
            <a:graphicFrameLocks noGrp="1"/>
          </p:cNvGraphicFramePr>
          <p:nvPr/>
        </p:nvGraphicFramePr>
        <p:xfrm>
          <a:off x="881256" y="2093945"/>
          <a:ext cx="241300" cy="4254600"/>
        </p:xfrm>
        <a:graphic>
          <a:graphicData uri="http://schemas.openxmlformats.org/drawingml/2006/table">
            <a:tbl>
              <a:tblPr/>
              <a:tblGrid>
                <a:gridCol w="241300"/>
              </a:tblGrid>
              <a:tr h="212730">
                <a:tc>
                  <a:txBody>
                    <a:bodyPr/>
                    <a:lstStyle/>
                    <a:p>
                      <a:pPr algn="ctr" fontAlgn="ctr"/>
                      <a:r>
                        <a:rPr lang="fr-FR" sz="1000" b="1" i="0" u="none" strike="noStrike" dirty="0">
                          <a:solidFill>
                            <a:srgbClr val="FF6600"/>
                          </a:solidFill>
                          <a:latin typeface="Arial"/>
                        </a:rPr>
                        <a:t>1</a:t>
                      </a:r>
                    </a:p>
                  </a:txBody>
                  <a:tcPr marL="9525" marR="9525" marT="9525" marB="0" anchor="ctr">
                    <a:lnL>
                      <a:noFill/>
                    </a:lnL>
                    <a:lnR>
                      <a:noFill/>
                    </a:lnR>
                    <a:lnT>
                      <a:noFill/>
                    </a:lnT>
                    <a:lnB>
                      <a:noFill/>
                    </a:lnB>
                  </a:tcPr>
                </a:tc>
              </a:tr>
              <a:tr h="212730">
                <a:tc>
                  <a:txBody>
                    <a:bodyPr/>
                    <a:lstStyle/>
                    <a:p>
                      <a:pPr marL="0" algn="ctr" defTabSz="914400" rtl="0" eaLnBrk="1" fontAlgn="ctr" latinLnBrk="0" hangingPunct="1"/>
                      <a:r>
                        <a:rPr lang="fr-FR" sz="1000" b="1" i="0" u="none" strike="noStrike" kern="1200" dirty="0">
                          <a:solidFill>
                            <a:srgbClr val="FF6600"/>
                          </a:solidFill>
                          <a:latin typeface="Arial"/>
                          <a:ea typeface="+mn-ea"/>
                          <a:cs typeface="+mn-cs"/>
                        </a:rPr>
                        <a:t>2</a:t>
                      </a:r>
                    </a:p>
                  </a:txBody>
                  <a:tcPr marL="9525" marR="9525" marT="9525" marB="0" anchor="ctr">
                    <a:lnL>
                      <a:noFill/>
                    </a:lnL>
                    <a:lnR>
                      <a:noFill/>
                    </a:lnR>
                    <a:lnT>
                      <a:noFill/>
                    </a:lnT>
                    <a:lnB>
                      <a:noFill/>
                    </a:lnB>
                  </a:tcPr>
                </a:tc>
              </a:tr>
              <a:tr h="212730">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2730">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4</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2730">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5</a:t>
                      </a:r>
                      <a:endParaRPr lang="fr-FR" sz="1000" b="1" i="0" u="none" strike="noStrike" kern="1200" dirty="0">
                        <a:solidFill>
                          <a:srgbClr val="FF6600"/>
                        </a:solidFill>
                        <a:latin typeface="Arial"/>
                        <a:ea typeface="+mn-ea"/>
                        <a:cs typeface="+mn-cs"/>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6</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7</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8</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9</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10</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11</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12</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13</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14</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15</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16</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17</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18</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19</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r h="212730">
                <a:tc>
                  <a:txBody>
                    <a:bodyPr/>
                    <a:lstStyle/>
                    <a:p>
                      <a:pPr algn="ctr" fontAlgn="ctr"/>
                      <a:r>
                        <a:rPr lang="fr-FR" sz="1000" b="0" i="0" u="none" strike="noStrike" dirty="0" smtClean="0">
                          <a:solidFill>
                            <a:srgbClr val="000000"/>
                          </a:solidFill>
                          <a:latin typeface="Arial"/>
                        </a:rPr>
                        <a:t>20</a:t>
                      </a:r>
                      <a:endParaRPr lang="fr-FR" sz="1000" b="0" i="0" u="none" strike="noStrike" dirty="0">
                        <a:solidFill>
                          <a:srgbClr val="000000"/>
                        </a:solidFill>
                        <a:latin typeface="Arial"/>
                      </a:endParaRPr>
                    </a:p>
                  </a:txBody>
                  <a:tcPr marL="9525" marR="9525" marT="9525" marB="0" anchor="ctr">
                    <a:lnL>
                      <a:noFill/>
                    </a:lnL>
                    <a:lnR>
                      <a:noFill/>
                    </a:lnR>
                    <a:lnT>
                      <a:noFill/>
                    </a:lnT>
                    <a:lnB>
                      <a:noFill/>
                    </a:lnB>
                  </a:tcPr>
                </a:tc>
              </a:tr>
            </a:tbl>
          </a:graphicData>
        </a:graphic>
      </p:graphicFrame>
      <p:pic>
        <p:nvPicPr>
          <p:cNvPr id="1028" name="Picture 4" descr="C:\Documents and Settings\stagiaire_2\Bureau\veuve clicquot.jpeg"/>
          <p:cNvPicPr>
            <a:picLocks noChangeAspect="1" noChangeArrowheads="1"/>
          </p:cNvPicPr>
          <p:nvPr/>
        </p:nvPicPr>
        <p:blipFill>
          <a:blip r:embed="rId5" cstate="print"/>
          <a:srcRect l="1055" t="15944" r="1444" b="16556"/>
          <a:stretch>
            <a:fillRect/>
          </a:stretch>
        </p:blipFill>
        <p:spPr bwMode="auto">
          <a:xfrm>
            <a:off x="8144257" y="3188514"/>
            <a:ext cx="857256" cy="593485"/>
          </a:xfrm>
          <a:prstGeom prst="rect">
            <a:avLst/>
          </a:prstGeom>
          <a:noFill/>
        </p:spPr>
      </p:pic>
      <p:pic>
        <p:nvPicPr>
          <p:cNvPr id="2052" name="Picture 4" descr="C:\Documents and Settings\stagiaire_2\Bureau\moet.jpeg"/>
          <p:cNvPicPr>
            <a:picLocks noChangeAspect="1" noChangeArrowheads="1"/>
          </p:cNvPicPr>
          <p:nvPr/>
        </p:nvPicPr>
        <p:blipFill>
          <a:blip r:embed="rId6" cstate="print"/>
          <a:srcRect l="15701" t="9712" r="13099" b="9504"/>
          <a:stretch>
            <a:fillRect/>
          </a:stretch>
        </p:blipFill>
        <p:spPr bwMode="auto">
          <a:xfrm>
            <a:off x="3857620" y="3993094"/>
            <a:ext cx="1000100" cy="607204"/>
          </a:xfrm>
          <a:prstGeom prst="rect">
            <a:avLst/>
          </a:prstGeom>
          <a:noFill/>
        </p:spPr>
      </p:pic>
      <p:pic>
        <p:nvPicPr>
          <p:cNvPr id="2053" name="Picture 5" descr="C:\Documents and Settings\stagiaire_2\Bureau\taittinger.jpg"/>
          <p:cNvPicPr>
            <a:picLocks noChangeAspect="1" noChangeArrowheads="1"/>
          </p:cNvPicPr>
          <p:nvPr/>
        </p:nvPicPr>
        <p:blipFill>
          <a:blip r:embed="rId7" cstate="print"/>
          <a:srcRect/>
          <a:stretch>
            <a:fillRect/>
          </a:stretch>
        </p:blipFill>
        <p:spPr bwMode="auto">
          <a:xfrm>
            <a:off x="3929058" y="4811447"/>
            <a:ext cx="881068" cy="660802"/>
          </a:xfrm>
          <a:prstGeom prst="rect">
            <a:avLst/>
          </a:prstGeom>
          <a:noFill/>
        </p:spPr>
      </p:pic>
      <p:pic>
        <p:nvPicPr>
          <p:cNvPr id="22" name="Picture 4" descr="C:\Documents and Settings\stagiaire_2\Bureau\veuve clicquot.jpeg"/>
          <p:cNvPicPr>
            <a:picLocks noChangeAspect="1" noChangeArrowheads="1"/>
          </p:cNvPicPr>
          <p:nvPr/>
        </p:nvPicPr>
        <p:blipFill>
          <a:blip r:embed="rId5" cstate="print"/>
          <a:srcRect l="1055" t="15944" r="1444" b="16556"/>
          <a:stretch>
            <a:fillRect/>
          </a:stretch>
        </p:blipFill>
        <p:spPr bwMode="auto">
          <a:xfrm>
            <a:off x="4000496" y="3206136"/>
            <a:ext cx="857256" cy="593485"/>
          </a:xfrm>
          <a:prstGeom prst="rect">
            <a:avLst/>
          </a:prstGeom>
          <a:noFill/>
        </p:spPr>
      </p:pic>
      <p:pic>
        <p:nvPicPr>
          <p:cNvPr id="23" name="Picture 6" descr="C:\Documents and Settings\stagiaire_2\Bureau\mumm.jpeg"/>
          <p:cNvPicPr>
            <a:picLocks noChangeAspect="1" noChangeArrowheads="1"/>
          </p:cNvPicPr>
          <p:nvPr/>
        </p:nvPicPr>
        <p:blipFill>
          <a:blip r:embed="rId8" cstate="print"/>
          <a:srcRect/>
          <a:stretch>
            <a:fillRect/>
          </a:stretch>
        </p:blipFill>
        <p:spPr bwMode="auto">
          <a:xfrm>
            <a:off x="3929058" y="5597265"/>
            <a:ext cx="868360" cy="712055"/>
          </a:xfrm>
          <a:prstGeom prst="rect">
            <a:avLst/>
          </a:prstGeom>
          <a:noFill/>
        </p:spPr>
      </p:pic>
      <p:pic>
        <p:nvPicPr>
          <p:cNvPr id="63490" name="Picture 2" descr="C:\Documents and Settings\stagiaire_2\Bureau\rothschild.jpeg"/>
          <p:cNvPicPr>
            <a:picLocks noChangeAspect="1" noChangeArrowheads="1"/>
          </p:cNvPicPr>
          <p:nvPr/>
        </p:nvPicPr>
        <p:blipFill>
          <a:blip r:embed="rId9" cstate="print"/>
          <a:srcRect l="11379" r="9390"/>
          <a:stretch>
            <a:fillRect/>
          </a:stretch>
        </p:blipFill>
        <p:spPr bwMode="auto">
          <a:xfrm>
            <a:off x="3929058" y="2204864"/>
            <a:ext cx="928694" cy="804868"/>
          </a:xfrm>
          <a:prstGeom prst="rect">
            <a:avLst/>
          </a:prstGeom>
          <a:noFill/>
        </p:spPr>
      </p:pic>
      <p:pic>
        <p:nvPicPr>
          <p:cNvPr id="63491" name="Picture 3" descr="C:\Documents and Settings\stagiaire_2\Bureau\dom perignon logo.jpeg"/>
          <p:cNvPicPr>
            <a:picLocks noChangeAspect="1" noChangeArrowheads="1"/>
          </p:cNvPicPr>
          <p:nvPr/>
        </p:nvPicPr>
        <p:blipFill>
          <a:blip r:embed="rId10" cstate="print"/>
          <a:srcRect/>
          <a:stretch>
            <a:fillRect/>
          </a:stretch>
        </p:blipFill>
        <p:spPr bwMode="auto">
          <a:xfrm>
            <a:off x="8235340" y="3843018"/>
            <a:ext cx="766173" cy="857256"/>
          </a:xfrm>
          <a:prstGeom prst="rect">
            <a:avLst/>
          </a:prstGeom>
          <a:noFill/>
        </p:spPr>
      </p:pic>
      <p:pic>
        <p:nvPicPr>
          <p:cNvPr id="24" name="Picture 5" descr="C:\Documents and Settings\stagiaire_2\Bureau\taittinger.jpg"/>
          <p:cNvPicPr>
            <a:picLocks noChangeAspect="1" noChangeArrowheads="1"/>
          </p:cNvPicPr>
          <p:nvPr/>
        </p:nvPicPr>
        <p:blipFill>
          <a:blip r:embed="rId7" cstate="print"/>
          <a:srcRect/>
          <a:stretch>
            <a:fillRect/>
          </a:stretch>
        </p:blipFill>
        <p:spPr bwMode="auto">
          <a:xfrm>
            <a:off x="8120445" y="4771712"/>
            <a:ext cx="881068" cy="660802"/>
          </a:xfrm>
          <a:prstGeom prst="rect">
            <a:avLst/>
          </a:prstGeom>
          <a:noFill/>
        </p:spPr>
      </p:pic>
      <p:pic>
        <p:nvPicPr>
          <p:cNvPr id="25" name="Picture 4" descr="C:\Documents and Settings\stagiaire_2\Bureau\moet.jpeg"/>
          <p:cNvPicPr>
            <a:picLocks noChangeAspect="1" noChangeArrowheads="1"/>
          </p:cNvPicPr>
          <p:nvPr/>
        </p:nvPicPr>
        <p:blipFill>
          <a:blip r:embed="rId6" cstate="print"/>
          <a:srcRect l="15701" t="9712" r="13099" b="9504"/>
          <a:stretch>
            <a:fillRect/>
          </a:stretch>
        </p:blipFill>
        <p:spPr bwMode="auto">
          <a:xfrm>
            <a:off x="8001413" y="5486092"/>
            <a:ext cx="1000100" cy="607204"/>
          </a:xfrm>
          <a:prstGeom prst="rect">
            <a:avLst/>
          </a:prstGeom>
          <a:noFill/>
        </p:spPr>
      </p:pic>
      <p:pic>
        <p:nvPicPr>
          <p:cNvPr id="28" name="Picture 9" descr="C:\Documents and Settings\stagiaire_2\Bureau\ruinard.jpeg"/>
          <p:cNvPicPr>
            <a:picLocks noChangeAspect="1" noChangeArrowheads="1"/>
          </p:cNvPicPr>
          <p:nvPr/>
        </p:nvPicPr>
        <p:blipFill>
          <a:blip r:embed="rId11" cstate="print"/>
          <a:srcRect/>
          <a:stretch>
            <a:fillRect/>
          </a:stretch>
        </p:blipFill>
        <p:spPr bwMode="auto">
          <a:xfrm>
            <a:off x="8172400" y="2513779"/>
            <a:ext cx="829113" cy="608016"/>
          </a:xfrm>
          <a:prstGeom prst="rect">
            <a:avLst/>
          </a:prstGeom>
          <a:noFill/>
        </p:spPr>
      </p:pic>
      <p:sp>
        <p:nvSpPr>
          <p:cNvPr id="30" name="ZoneTexte 29"/>
          <p:cNvSpPr txBox="1"/>
          <p:nvPr/>
        </p:nvSpPr>
        <p:spPr>
          <a:xfrm>
            <a:off x="4966575" y="1547267"/>
            <a:ext cx="558166" cy="369332"/>
          </a:xfrm>
          <a:prstGeom prst="rect">
            <a:avLst/>
          </a:prstGeom>
          <a:noFill/>
        </p:spPr>
        <p:txBody>
          <a:bodyPr wrap="none" rtlCol="0">
            <a:spAutoFit/>
          </a:bodyPr>
          <a:lstStyle/>
          <a:p>
            <a:pPr algn="ctr"/>
            <a:r>
              <a:rPr lang="fr-FR" sz="600" b="1" dirty="0" smtClean="0"/>
              <a:t>Rappel </a:t>
            </a:r>
          </a:p>
          <a:p>
            <a:pPr algn="ctr"/>
            <a:r>
              <a:rPr lang="fr-FR" sz="600" b="1" dirty="0" smtClean="0"/>
              <a:t>rang non </a:t>
            </a:r>
          </a:p>
          <a:p>
            <a:pPr algn="ctr"/>
            <a:r>
              <a:rPr lang="fr-FR" sz="600" b="1" dirty="0" smtClean="0"/>
              <a:t>acheteurs</a:t>
            </a:r>
            <a:endParaRPr lang="fr-FR" sz="600" b="1" dirty="0"/>
          </a:p>
        </p:txBody>
      </p:sp>
      <p:sp>
        <p:nvSpPr>
          <p:cNvPr id="26" name="Rectangle à coins arrondis 25"/>
          <p:cNvSpPr/>
          <p:nvPr/>
        </p:nvSpPr>
        <p:spPr>
          <a:xfrm>
            <a:off x="-108521" y="-3002"/>
            <a:ext cx="648073" cy="16318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tx1"/>
                </a:solidFill>
              </a:rPr>
              <a:t>EXECUTIVE SUMMARY</a:t>
            </a:r>
            <a:endParaRPr lang="en-US" sz="1400" noProof="1">
              <a:solidFill>
                <a:schemeClr val="tx1"/>
              </a:solidFill>
            </a:endParaRPr>
          </a:p>
        </p:txBody>
      </p:sp>
      <p:sp>
        <p:nvSpPr>
          <p:cNvPr id="27" name="Rectangle à coins arrondis 26"/>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31" name="Rectangle à coins arrondis 30"/>
          <p:cNvSpPr/>
          <p:nvPr/>
        </p:nvSpPr>
        <p:spPr>
          <a:xfrm>
            <a:off x="-105339" y="3434333"/>
            <a:ext cx="648073" cy="15937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GEOGRAPHIE </a:t>
            </a:r>
          </a:p>
          <a:p>
            <a:pPr algn="ctr">
              <a:defRPr/>
            </a:pPr>
            <a:r>
              <a:rPr lang="fr-FR" sz="1400" noProof="1" smtClean="0">
                <a:solidFill>
                  <a:schemeClr val="tx1"/>
                </a:solidFill>
              </a:rPr>
              <a:t>DU MARCHE</a:t>
            </a:r>
            <a:endParaRPr lang="en-US" sz="1400" noProof="1" smtClean="0">
              <a:solidFill>
                <a:schemeClr val="tx1"/>
              </a:solidFill>
            </a:endParaRPr>
          </a:p>
        </p:txBody>
      </p:sp>
      <p:sp>
        <p:nvSpPr>
          <p:cNvPr id="34" name="Rectangle à coins arrondis 33"/>
          <p:cNvSpPr/>
          <p:nvPr/>
        </p:nvSpPr>
        <p:spPr>
          <a:xfrm>
            <a:off x="-105339" y="5029200"/>
            <a:ext cx="648073" cy="1822276"/>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bg1"/>
                </a:solidFill>
              </a:rPr>
              <a:t>PRESENTATION DES RESULTATS</a:t>
            </a:r>
            <a:endParaRPr lang="en-US" sz="1400" noProof="1">
              <a:solidFill>
                <a:schemeClr val="bg1"/>
              </a:solidFill>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9" name="Text Box 3"/>
          <p:cNvSpPr txBox="1">
            <a:spLocks noChangeArrowheads="1"/>
          </p:cNvSpPr>
          <p:nvPr/>
        </p:nvSpPr>
        <p:spPr bwMode="auto">
          <a:xfrm>
            <a:off x="849313" y="58738"/>
            <a:ext cx="8358187" cy="1046440"/>
          </a:xfrm>
          <a:prstGeom prst="rect">
            <a:avLst/>
          </a:prstGeom>
          <a:noFill/>
          <a:ln w="9525">
            <a:noFill/>
            <a:miter lim="800000"/>
            <a:headEnd/>
            <a:tailEnd/>
          </a:ln>
        </p:spPr>
        <p:txBody>
          <a:bodyPr>
            <a:spAutoFit/>
          </a:bodyPr>
          <a:lstStyle/>
          <a:p>
            <a:r>
              <a:rPr lang="fr-FR" sz="2000" b="1" noProof="1" smtClean="0">
                <a:solidFill>
                  <a:srgbClr val="5F5F5F"/>
                </a:solidFill>
              </a:rPr>
              <a:t>Baromètre 2014 sur les marques de champagne</a:t>
            </a:r>
            <a:endParaRPr lang="fr-FR" sz="2000" b="1" noProof="1">
              <a:solidFill>
                <a:srgbClr val="5F5F5F"/>
              </a:solidFill>
            </a:endParaRPr>
          </a:p>
          <a:p>
            <a:r>
              <a:rPr lang="fr-FR" sz="1400" noProof="1" smtClean="0">
                <a:solidFill>
                  <a:srgbClr val="FF6600"/>
                </a:solidFill>
              </a:rPr>
              <a:t>Top 20 indice aspirationnel : non acheteurs, petits acheteurs, moyens acheteurs, </a:t>
            </a:r>
          </a:p>
          <a:p>
            <a:r>
              <a:rPr lang="fr-FR" sz="1400" noProof="1" smtClean="0">
                <a:solidFill>
                  <a:srgbClr val="FF6600"/>
                </a:solidFill>
              </a:rPr>
              <a:t>grands acheteurs	(2/2)</a:t>
            </a:r>
          </a:p>
          <a:p>
            <a:r>
              <a:rPr lang="fr-FR" sz="1400" noProof="1" smtClean="0">
                <a:solidFill>
                  <a:srgbClr val="FF6600"/>
                </a:solidFill>
              </a:rPr>
              <a:t>Population nationale</a:t>
            </a:r>
          </a:p>
        </p:txBody>
      </p:sp>
      <p:graphicFrame>
        <p:nvGraphicFramePr>
          <p:cNvPr id="16" name="Graphique 15"/>
          <p:cNvGraphicFramePr/>
          <p:nvPr/>
        </p:nvGraphicFramePr>
        <p:xfrm>
          <a:off x="857224" y="1536776"/>
          <a:ext cx="4057200" cy="502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5051304" y="1536776"/>
          <a:ext cx="4057200" cy="5022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857224" y="1214422"/>
            <a:ext cx="4057200" cy="285752"/>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MOYENS ACHETEURS (N=343)</a:t>
            </a:r>
          </a:p>
        </p:txBody>
      </p:sp>
      <p:sp>
        <p:nvSpPr>
          <p:cNvPr id="10" name="Rectangle 9"/>
          <p:cNvSpPr/>
          <p:nvPr/>
        </p:nvSpPr>
        <p:spPr>
          <a:xfrm>
            <a:off x="5051304" y="1214422"/>
            <a:ext cx="4057200" cy="283876"/>
          </a:xfrm>
          <a:prstGeom prst="rect">
            <a:avLst/>
          </a:prstGeom>
          <a:solidFill>
            <a:srgbClr val="FFA669"/>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fr-FR" sz="1000" b="1" cap="all" dirty="0" smtClean="0">
                <a:solidFill>
                  <a:schemeClr val="bg1"/>
                </a:solidFill>
              </a:rPr>
              <a:t>GROS ACHETEURS (N=392)</a:t>
            </a:r>
          </a:p>
        </p:txBody>
      </p:sp>
      <p:graphicFrame>
        <p:nvGraphicFramePr>
          <p:cNvPr id="13" name="Tableau 12"/>
          <p:cNvGraphicFramePr>
            <a:graphicFrameLocks noGrp="1"/>
          </p:cNvGraphicFramePr>
          <p:nvPr/>
        </p:nvGraphicFramePr>
        <p:xfrm>
          <a:off x="5148064" y="2098021"/>
          <a:ext cx="241300" cy="4225600"/>
        </p:xfrm>
        <a:graphic>
          <a:graphicData uri="http://schemas.openxmlformats.org/drawingml/2006/table">
            <a:tbl>
              <a:tblPr/>
              <a:tblGrid>
                <a:gridCol w="241300"/>
              </a:tblGrid>
              <a:tr h="211280">
                <a:tc>
                  <a:txBody>
                    <a:bodyPr/>
                    <a:lstStyle/>
                    <a:p>
                      <a:pPr algn="ctr" rtl="0" fontAlgn="ctr"/>
                      <a:r>
                        <a:rPr lang="fr-FR" sz="1000" b="0" i="0" u="none" strike="noStrike" dirty="0" smtClean="0">
                          <a:solidFill>
                            <a:schemeClr val="tx1"/>
                          </a:solidFill>
                          <a:latin typeface="Arial"/>
                        </a:rPr>
                        <a:t>6</a:t>
                      </a:r>
                    </a:p>
                  </a:txBody>
                  <a:tcPr marL="9525" marR="9525" marT="0" marB="0" anchor="ctr">
                    <a:lnL>
                      <a:noFill/>
                    </a:lnL>
                    <a:lnR>
                      <a:noFill/>
                    </a:lnR>
                    <a:lnT>
                      <a:noFill/>
                    </a:lnT>
                    <a:lnB>
                      <a:noFill/>
                    </a:lnB>
                  </a:tcPr>
                </a:tc>
              </a:tr>
              <a:tr h="211280">
                <a:tc>
                  <a:txBody>
                    <a:bodyPr/>
                    <a:lstStyle/>
                    <a:p>
                      <a:pPr algn="ctr" rtl="0" fontAlgn="ctr"/>
                      <a:r>
                        <a:rPr lang="fr-FR" sz="1000" b="1" i="0" u="none" strike="noStrike" dirty="0" smtClean="0">
                          <a:solidFill>
                            <a:srgbClr val="FF6600"/>
                          </a:solidFill>
                          <a:latin typeface="Arial"/>
                        </a:rPr>
                        <a:t>2</a:t>
                      </a:r>
                      <a:endParaRPr lang="fr-FR" sz="1000" b="1" i="0" u="none" strike="noStrike" dirty="0">
                        <a:solidFill>
                          <a:srgbClr val="FF6600"/>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9</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1" i="0" u="none" strike="noStrike" dirty="0" smtClean="0">
                          <a:solidFill>
                            <a:srgbClr val="FF6600"/>
                          </a:solidFill>
                          <a:latin typeface="Arial"/>
                        </a:rPr>
                        <a:t>3</a:t>
                      </a:r>
                      <a:endParaRPr lang="fr-FR" sz="1000" b="1" i="0" u="none" strike="noStrike" dirty="0">
                        <a:solidFill>
                          <a:srgbClr val="FF6600"/>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7</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1" i="0" u="none" strike="noStrike" dirty="0" smtClean="0">
                          <a:solidFill>
                            <a:srgbClr val="FF6600"/>
                          </a:solidFill>
                          <a:latin typeface="Arial"/>
                        </a:rPr>
                        <a:t>4</a:t>
                      </a:r>
                      <a:endParaRPr lang="fr-FR" sz="1000" b="1" i="0" u="none" strike="noStrike" dirty="0">
                        <a:solidFill>
                          <a:srgbClr val="FF6600"/>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1" i="0" u="none" strike="noStrike" dirty="0" smtClean="0">
                          <a:solidFill>
                            <a:srgbClr val="FF6600"/>
                          </a:solidFill>
                          <a:latin typeface="Arial"/>
                        </a:rPr>
                        <a:t>5</a:t>
                      </a:r>
                      <a:endParaRPr lang="fr-FR" sz="1000" b="1" i="0" u="none" strike="noStrike" dirty="0">
                        <a:solidFill>
                          <a:srgbClr val="FF6600"/>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21</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8</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20</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16</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15</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11</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22</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29</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19</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18</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13</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80">
                <a:tc>
                  <a:txBody>
                    <a:bodyPr/>
                    <a:lstStyle/>
                    <a:p>
                      <a:pPr algn="ctr" rtl="0" fontAlgn="ctr"/>
                      <a:r>
                        <a:rPr lang="fr-FR" sz="1000" b="0" i="0" u="none" strike="noStrike" dirty="0" smtClean="0">
                          <a:solidFill>
                            <a:schemeClr val="tx1"/>
                          </a:solidFill>
                          <a:latin typeface="Arial"/>
                        </a:rPr>
                        <a:t>14</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bl>
          </a:graphicData>
        </a:graphic>
      </p:graphicFrame>
      <p:graphicFrame>
        <p:nvGraphicFramePr>
          <p:cNvPr id="14" name="Tableau 13"/>
          <p:cNvGraphicFramePr>
            <a:graphicFrameLocks noGrp="1"/>
          </p:cNvGraphicFramePr>
          <p:nvPr/>
        </p:nvGraphicFramePr>
        <p:xfrm>
          <a:off x="1007759" y="2097999"/>
          <a:ext cx="252000" cy="4224420"/>
        </p:xfrm>
        <a:graphic>
          <a:graphicData uri="http://schemas.openxmlformats.org/drawingml/2006/table">
            <a:tbl>
              <a:tblPr/>
              <a:tblGrid>
                <a:gridCol w="252000"/>
              </a:tblGrid>
              <a:tr h="211221">
                <a:tc>
                  <a:txBody>
                    <a:bodyPr/>
                    <a:lstStyle/>
                    <a:p>
                      <a:pPr algn="ctr" fontAlgn="ctr"/>
                      <a:r>
                        <a:rPr lang="fr-FR" sz="1000" b="0" i="0" u="none" strike="noStrike" dirty="0">
                          <a:solidFill>
                            <a:schemeClr val="tx1"/>
                          </a:solidFill>
                          <a:latin typeface="Arial"/>
                        </a:rPr>
                        <a:t>6</a:t>
                      </a:r>
                    </a:p>
                  </a:txBody>
                  <a:tcPr marL="9525" marR="9525" marT="0" marB="0" anchor="ctr">
                    <a:lnL>
                      <a:noFill/>
                    </a:lnL>
                    <a:lnR>
                      <a:noFill/>
                    </a:lnR>
                    <a:lnT>
                      <a:noFill/>
                    </a:lnT>
                    <a:lnB>
                      <a:noFill/>
                    </a:lnB>
                  </a:tcPr>
                </a:tc>
              </a:tr>
              <a:tr h="211221">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3</a:t>
                      </a:r>
                    </a:p>
                  </a:txBody>
                  <a:tcPr marL="9525" marR="9525" marT="0" marB="0" anchor="ctr">
                    <a:lnL>
                      <a:noFill/>
                    </a:lnL>
                    <a:lnR>
                      <a:noFill/>
                    </a:lnR>
                    <a:lnT>
                      <a:noFill/>
                    </a:lnT>
                    <a:lnB>
                      <a:noFill/>
                    </a:lnB>
                  </a:tcPr>
                </a:tc>
              </a:tr>
              <a:tr h="211221">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4</a:t>
                      </a:r>
                      <a:endParaRPr lang="fr-FR" sz="1000" b="1" i="0" u="none" strike="noStrike" kern="1200" dirty="0">
                        <a:solidFill>
                          <a:srgbClr val="FF6600"/>
                        </a:solidFill>
                        <a:latin typeface="Arial"/>
                        <a:ea typeface="+mn-ea"/>
                        <a:cs typeface="+mn-cs"/>
                      </a:endParaRPr>
                    </a:p>
                  </a:txBody>
                  <a:tcPr marL="9525" marR="9525" marT="0" marB="0" anchor="ctr">
                    <a:lnL>
                      <a:noFill/>
                    </a:lnL>
                    <a:lnR>
                      <a:noFill/>
                    </a:lnR>
                    <a:lnT>
                      <a:noFill/>
                    </a:lnT>
                    <a:lnB>
                      <a:noFill/>
                    </a:lnB>
                  </a:tcPr>
                </a:tc>
              </a:tr>
              <a:tr h="211221">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2</a:t>
                      </a:r>
                      <a:endParaRPr lang="fr-FR" sz="1000" b="1" i="0" u="none" strike="noStrike" kern="1200" dirty="0">
                        <a:solidFill>
                          <a:srgbClr val="FF6600"/>
                        </a:solidFill>
                        <a:latin typeface="Arial"/>
                        <a:ea typeface="+mn-ea"/>
                        <a:cs typeface="+mn-cs"/>
                      </a:endParaRPr>
                    </a:p>
                  </a:txBody>
                  <a:tcPr marL="9525" marR="9525" marT="0" marB="0" anchor="ctr">
                    <a:lnL>
                      <a:noFill/>
                    </a:lnL>
                    <a:lnR>
                      <a:noFill/>
                    </a:lnR>
                    <a:lnT>
                      <a:noFill/>
                    </a:lnT>
                    <a:lnB>
                      <a:noFill/>
                    </a:lnB>
                  </a:tcPr>
                </a:tc>
              </a:tr>
              <a:tr h="211221">
                <a:tc>
                  <a:txBody>
                    <a:bodyPr/>
                    <a:lstStyle/>
                    <a:p>
                      <a:pPr marL="0" algn="ctr" defTabSz="914400" rtl="0" eaLnBrk="1" fontAlgn="ctr" latinLnBrk="0" hangingPunct="1"/>
                      <a:r>
                        <a:rPr lang="fr-FR" sz="1000" b="0" i="0" u="none" strike="noStrike" kern="1200" dirty="0" smtClean="0">
                          <a:solidFill>
                            <a:schemeClr val="tx1"/>
                          </a:solidFill>
                          <a:latin typeface="Arial"/>
                          <a:ea typeface="+mn-ea"/>
                          <a:cs typeface="+mn-cs"/>
                        </a:rPr>
                        <a:t>7</a:t>
                      </a:r>
                      <a:endParaRPr lang="fr-FR" sz="1000" b="0" i="0" u="none" strike="noStrike" kern="1200" dirty="0">
                        <a:solidFill>
                          <a:schemeClr val="tx1"/>
                        </a:solidFill>
                        <a:latin typeface="Arial"/>
                        <a:ea typeface="+mn-ea"/>
                        <a:cs typeface="+mn-cs"/>
                      </a:endParaRPr>
                    </a:p>
                  </a:txBody>
                  <a:tcPr marL="9525" marR="9525" marT="0" marB="0" anchor="ctr">
                    <a:lnL>
                      <a:noFill/>
                    </a:lnL>
                    <a:lnR>
                      <a:noFill/>
                    </a:lnR>
                    <a:lnT>
                      <a:noFill/>
                    </a:lnT>
                    <a:lnB>
                      <a:noFill/>
                    </a:lnB>
                  </a:tcPr>
                </a:tc>
              </a:tr>
              <a:tr h="211221">
                <a:tc>
                  <a:txBody>
                    <a:bodyPr/>
                    <a:lstStyle/>
                    <a:p>
                      <a:pPr marL="0" algn="ctr" defTabSz="914400" rtl="0" eaLnBrk="1" fontAlgn="ctr" latinLnBrk="0" hangingPunct="1"/>
                      <a:r>
                        <a:rPr lang="fr-FR" sz="1000" b="1" i="0" u="none" strike="noStrike" kern="1200" dirty="0" smtClean="0">
                          <a:solidFill>
                            <a:srgbClr val="FF6600"/>
                          </a:solidFill>
                          <a:latin typeface="Arial"/>
                          <a:ea typeface="+mn-ea"/>
                          <a:cs typeface="+mn-cs"/>
                        </a:rPr>
                        <a:t>5</a:t>
                      </a:r>
                      <a:endParaRPr lang="fr-FR" sz="1000" b="1" i="0" u="none" strike="noStrike" kern="1200" dirty="0">
                        <a:solidFill>
                          <a:srgbClr val="FF6600"/>
                        </a:solidFill>
                        <a:latin typeface="Arial"/>
                        <a:ea typeface="+mn-ea"/>
                        <a:cs typeface="+mn-cs"/>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9</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16</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11</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1" i="0" u="none" strike="noStrike" dirty="0" smtClean="0">
                          <a:solidFill>
                            <a:srgbClr val="FF6600"/>
                          </a:solidFill>
                          <a:latin typeface="Arial"/>
                        </a:rPr>
                        <a:t>1</a:t>
                      </a:r>
                      <a:endParaRPr lang="fr-FR" sz="1000" b="1" i="0" u="none" strike="noStrike" dirty="0">
                        <a:solidFill>
                          <a:srgbClr val="FF6600"/>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15</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12</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14</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20</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13</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22</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24</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28</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30</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r h="211221">
                <a:tc>
                  <a:txBody>
                    <a:bodyPr/>
                    <a:lstStyle/>
                    <a:p>
                      <a:pPr algn="ctr" fontAlgn="ctr"/>
                      <a:r>
                        <a:rPr lang="fr-FR" sz="1000" b="0" i="0" u="none" strike="noStrike" dirty="0" smtClean="0">
                          <a:solidFill>
                            <a:schemeClr val="tx1"/>
                          </a:solidFill>
                          <a:latin typeface="Arial"/>
                        </a:rPr>
                        <a:t>21</a:t>
                      </a:r>
                      <a:endParaRPr lang="fr-FR" sz="1000" b="0" i="0" u="none" strike="noStrike" dirty="0">
                        <a:solidFill>
                          <a:schemeClr val="tx1"/>
                        </a:solidFill>
                        <a:latin typeface="Arial"/>
                      </a:endParaRPr>
                    </a:p>
                  </a:txBody>
                  <a:tcPr marL="9525" marR="9525" marT="0" marB="0" anchor="ctr">
                    <a:lnL>
                      <a:noFill/>
                    </a:lnL>
                    <a:lnR>
                      <a:noFill/>
                    </a:lnR>
                    <a:lnT>
                      <a:noFill/>
                    </a:lnT>
                    <a:lnB>
                      <a:noFill/>
                    </a:lnB>
                  </a:tcPr>
                </a:tc>
              </a:tr>
            </a:tbl>
          </a:graphicData>
        </a:graphic>
      </p:graphicFrame>
      <p:sp>
        <p:nvSpPr>
          <p:cNvPr id="18" name="ZoneTexte 17"/>
          <p:cNvSpPr txBox="1"/>
          <p:nvPr/>
        </p:nvSpPr>
        <p:spPr>
          <a:xfrm>
            <a:off x="5021165" y="1547267"/>
            <a:ext cx="558166" cy="369332"/>
          </a:xfrm>
          <a:prstGeom prst="rect">
            <a:avLst/>
          </a:prstGeom>
          <a:noFill/>
        </p:spPr>
        <p:txBody>
          <a:bodyPr wrap="none" rtlCol="0">
            <a:spAutoFit/>
          </a:bodyPr>
          <a:lstStyle/>
          <a:p>
            <a:pPr algn="ctr"/>
            <a:r>
              <a:rPr lang="fr-FR" sz="600" b="1" dirty="0" smtClean="0"/>
              <a:t>Rappel </a:t>
            </a:r>
          </a:p>
          <a:p>
            <a:pPr algn="ctr"/>
            <a:r>
              <a:rPr lang="fr-FR" sz="600" b="1" dirty="0" smtClean="0"/>
              <a:t>rang non </a:t>
            </a:r>
          </a:p>
          <a:p>
            <a:pPr algn="ctr"/>
            <a:r>
              <a:rPr lang="fr-FR" sz="600" b="1" dirty="0" smtClean="0"/>
              <a:t>acheteurs</a:t>
            </a:r>
            <a:endParaRPr lang="fr-FR" sz="600" b="1" dirty="0"/>
          </a:p>
        </p:txBody>
      </p:sp>
      <p:sp>
        <p:nvSpPr>
          <p:cNvPr id="22" name="ZoneTexte 21"/>
          <p:cNvSpPr txBox="1"/>
          <p:nvPr/>
        </p:nvSpPr>
        <p:spPr>
          <a:xfrm>
            <a:off x="853711" y="1556792"/>
            <a:ext cx="558166" cy="369332"/>
          </a:xfrm>
          <a:prstGeom prst="rect">
            <a:avLst/>
          </a:prstGeom>
          <a:noFill/>
        </p:spPr>
        <p:txBody>
          <a:bodyPr wrap="none" rtlCol="0">
            <a:spAutoFit/>
          </a:bodyPr>
          <a:lstStyle/>
          <a:p>
            <a:pPr algn="ctr"/>
            <a:r>
              <a:rPr lang="fr-FR" sz="600" b="1" dirty="0" smtClean="0"/>
              <a:t>Rappel </a:t>
            </a:r>
          </a:p>
          <a:p>
            <a:pPr algn="ctr"/>
            <a:r>
              <a:rPr lang="fr-FR" sz="600" b="1" dirty="0" smtClean="0"/>
              <a:t>rang non </a:t>
            </a:r>
          </a:p>
          <a:p>
            <a:pPr algn="ctr"/>
            <a:r>
              <a:rPr lang="fr-FR" sz="600" b="1" dirty="0" smtClean="0"/>
              <a:t>acheteurs</a:t>
            </a:r>
            <a:endParaRPr lang="fr-FR" sz="600" b="1" dirty="0"/>
          </a:p>
        </p:txBody>
      </p:sp>
      <p:sp>
        <p:nvSpPr>
          <p:cNvPr id="24" name="Rectangle à coins arrondis 23"/>
          <p:cNvSpPr/>
          <p:nvPr/>
        </p:nvSpPr>
        <p:spPr>
          <a:xfrm>
            <a:off x="-108521" y="-3002"/>
            <a:ext cx="648073" cy="16318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en-US" sz="1400" noProof="1" smtClean="0">
                <a:solidFill>
                  <a:schemeClr val="tx1"/>
                </a:solidFill>
              </a:rPr>
              <a:t>EXECUTIVE SUMMARY</a:t>
            </a:r>
            <a:endParaRPr lang="en-US" sz="1400" noProof="1">
              <a:solidFill>
                <a:schemeClr val="tx1"/>
              </a:solidFill>
            </a:endParaRPr>
          </a:p>
        </p:txBody>
      </p:sp>
      <p:sp>
        <p:nvSpPr>
          <p:cNvPr id="26" name="Rectangle à coins arrondis 25"/>
          <p:cNvSpPr/>
          <p:nvPr/>
        </p:nvSpPr>
        <p:spPr>
          <a:xfrm>
            <a:off x="-105339" y="1628800"/>
            <a:ext cx="648073" cy="1809725"/>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LE POINT DE VUE DES EXPERTS</a:t>
            </a:r>
          </a:p>
        </p:txBody>
      </p:sp>
      <p:sp>
        <p:nvSpPr>
          <p:cNvPr id="27" name="Rectangle à coins arrondis 26"/>
          <p:cNvSpPr/>
          <p:nvPr/>
        </p:nvSpPr>
        <p:spPr>
          <a:xfrm>
            <a:off x="-105339" y="3434333"/>
            <a:ext cx="648073" cy="1593702"/>
          </a:xfrm>
          <a:prstGeom prst="round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tx1"/>
                </a:solidFill>
              </a:rPr>
              <a:t>GEOGRAPHIE </a:t>
            </a:r>
          </a:p>
          <a:p>
            <a:pPr algn="ctr">
              <a:defRPr/>
            </a:pPr>
            <a:r>
              <a:rPr lang="fr-FR" sz="1400" noProof="1" smtClean="0">
                <a:solidFill>
                  <a:schemeClr val="tx1"/>
                </a:solidFill>
              </a:rPr>
              <a:t>DU MARCHE</a:t>
            </a:r>
            <a:endParaRPr lang="en-US" sz="1400" noProof="1" smtClean="0">
              <a:solidFill>
                <a:schemeClr val="tx1"/>
              </a:solidFill>
            </a:endParaRPr>
          </a:p>
        </p:txBody>
      </p:sp>
      <p:sp>
        <p:nvSpPr>
          <p:cNvPr id="28" name="Rectangle à coins arrondis 27"/>
          <p:cNvSpPr/>
          <p:nvPr/>
        </p:nvSpPr>
        <p:spPr>
          <a:xfrm>
            <a:off x="-105339" y="5029200"/>
            <a:ext cx="648073" cy="1822276"/>
          </a:xfrm>
          <a:prstGeom prst="roundRect">
            <a:avLst/>
          </a:prstGeom>
          <a:solidFill>
            <a:srgbClr val="FF6600"/>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a:defRPr/>
            </a:pPr>
            <a:r>
              <a:rPr lang="fr-FR" sz="1400" noProof="1" smtClean="0">
                <a:solidFill>
                  <a:schemeClr val="bg1"/>
                </a:solidFill>
              </a:rPr>
              <a:t>PRESENTATION DES RESULTATS</a:t>
            </a:r>
            <a:endParaRPr lang="en-US" sz="1400" noProof="1">
              <a:solidFill>
                <a:schemeClr val="bg1"/>
              </a:solidFill>
            </a:endParaRPr>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alpha val="20000"/>
          </a:srgbClr>
        </a:solidFill>
        <a:ln>
          <a:noFill/>
        </a:ln>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69638</TotalTime>
  <Words>1243</Words>
  <Application>Microsoft Office PowerPoint</Application>
  <PresentationFormat>Affichage à l'écran (4:3)</PresentationFormat>
  <Paragraphs>438</Paragraphs>
  <Slides>9</Slides>
  <Notes>9</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1_Modèle par défaut</vt:lpstr>
      <vt:lpstr>  promise   The language of decision-makers                                                Les marques idéales de champagne  pour les Français  Juillet 2014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acieslik</dc:creator>
  <cp:lastModifiedBy>Philippe JOURDAN</cp:lastModifiedBy>
  <cp:revision>8419</cp:revision>
  <cp:lastPrinted>2014-10-10T10:51:07Z</cp:lastPrinted>
  <dcterms:created xsi:type="dcterms:W3CDTF">2009-01-26T16:09:09Z</dcterms:created>
  <dcterms:modified xsi:type="dcterms:W3CDTF">2015-01-19T15:23:52Z</dcterms:modified>
</cp:coreProperties>
</file>